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86" r:id="rId6"/>
    <p:sldId id="300" r:id="rId7"/>
    <p:sldId id="301" r:id="rId8"/>
    <p:sldId id="302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50" r:id="rId18"/>
    <p:sldId id="381" r:id="rId19"/>
    <p:sldId id="343" r:id="rId20"/>
    <p:sldId id="349" r:id="rId21"/>
    <p:sldId id="344" r:id="rId22"/>
    <p:sldId id="348" r:id="rId23"/>
    <p:sldId id="345" r:id="rId24"/>
    <p:sldId id="351" r:id="rId25"/>
    <p:sldId id="352" r:id="rId26"/>
    <p:sldId id="353" r:id="rId27"/>
    <p:sldId id="354" r:id="rId28"/>
    <p:sldId id="346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3" r:id="rId37"/>
    <p:sldId id="364" r:id="rId38"/>
    <p:sldId id="365" r:id="rId39"/>
    <p:sldId id="366" r:id="rId40"/>
    <p:sldId id="362" r:id="rId41"/>
    <p:sldId id="368" r:id="rId42"/>
    <p:sldId id="369" r:id="rId43"/>
    <p:sldId id="367" r:id="rId44"/>
    <p:sldId id="370" r:id="rId45"/>
    <p:sldId id="371" r:id="rId46"/>
    <p:sldId id="372" r:id="rId47"/>
    <p:sldId id="373" r:id="rId48"/>
    <p:sldId id="347" r:id="rId49"/>
    <p:sldId id="374" r:id="rId50"/>
    <p:sldId id="375" r:id="rId51"/>
    <p:sldId id="376" r:id="rId52"/>
    <p:sldId id="377" r:id="rId53"/>
    <p:sldId id="378" r:id="rId54"/>
    <p:sldId id="379" r:id="rId55"/>
    <p:sldId id="380" r:id="rId5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11" autoAdjust="0"/>
    <p:restoredTop sz="90398" autoAdjust="0"/>
  </p:normalViewPr>
  <p:slideViewPr>
    <p:cSldViewPr>
      <p:cViewPr varScale="1">
        <p:scale>
          <a:sx n="95" d="100"/>
          <a:sy n="95" d="100"/>
        </p:scale>
        <p:origin x="78" y="4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0A38848-325C-4585-A576-0C2D9484DE11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2021-11-03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pPr algn="r" rtl="0"/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B34C70B-81DE-478B-BC68-391D7A2B171D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EE2CF44-2B13-41B4-A334-1CDF534EEBBF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EE2CF44-2B13-41B4-A334-1CDF534EEBBF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84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CE1086-A3BD-48EF-A323-678893A53D35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A4C49E-3278-403A-903E-EF3D15875233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 algn="l" rtl="0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7B1F5DF-468D-4526-9AD3-FCEB4539BE9E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42E9B4-9CCE-4307-BDB1-EE18E3DD4AB2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81DCFB-4CBD-4994-8BAE-751FAAE07E5B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7F9172-712F-4274-AA50-4E268DAA3039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6EBB456-6E40-4840-BC62-AD77175292E5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CD9761-6B96-4BBC-A321-D317D8E7C564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600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ko-KR" altLang="en-US" noProof="0" dirty="0" smtClean="0"/>
              <a:t>마스터 텍스트 스타일을 편집합니다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6DD9EE9-B0D3-429F-B9CA-4B9779BB7761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편집합니다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</a:t>
            </a:r>
            <a:r>
              <a:rPr lang="ko-KR" altLang="en-US" noProof="0" dirty="0"/>
              <a:t>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1DBD0AD-5711-45AA-9DE6-936CF2BF62F6}" type="datetime1">
              <a:rPr lang="ko-KR" altLang="en-US" smtClean="0"/>
              <a:pPr/>
              <a:t>2021-11-03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5087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3140968"/>
            <a:ext cx="10058400" cy="871736"/>
          </a:xfrm>
        </p:spPr>
        <p:txBody>
          <a:bodyPr rtlCol="0"/>
          <a:lstStyle/>
          <a:p>
            <a:pPr algn="ctr" rtl="0"/>
            <a:r>
              <a:rPr lang="en-US" altLang="ko-KR" dirty="0" smtClean="0"/>
              <a:t>Data  Structures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제</a:t>
            </a:r>
            <a:r>
              <a:rPr lang="en-US" altLang="ko-KR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7 </a:t>
            </a:r>
            <a:r>
              <a:rPr lang="ko-KR" altLang="en-US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강 트리</a:t>
            </a:r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종류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포화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모든 레벨에 노드가 꽉 차 있는 트리</a:t>
            </a:r>
            <a:endParaRPr lang="en-US" altLang="ko-KR" sz="10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높이가 </a:t>
            </a:r>
            <a:r>
              <a:rPr lang="en-US" altLang="ko-KR" sz="1000" dirty="0" smtClean="0"/>
              <a:t>h</a:t>
            </a:r>
            <a:r>
              <a:rPr lang="ko-KR" altLang="en-US" sz="1000" dirty="0" smtClean="0"/>
              <a:t>일 때 노드가 </a:t>
            </a:r>
            <a:r>
              <a:rPr lang="en-US" altLang="ko-KR" sz="1000" dirty="0" smtClean="0"/>
              <a:t>(</a:t>
            </a:r>
            <a:r>
              <a:rPr lang="en-US" altLang="ko-KR" sz="1000" dirty="0"/>
              <a:t>2</a:t>
            </a:r>
            <a:r>
              <a:rPr lang="en-US" altLang="ko-KR" sz="1000" baseline="30000" dirty="0"/>
              <a:t>h+1</a:t>
            </a:r>
            <a:r>
              <a:rPr lang="en-US" altLang="ko-KR" sz="1000" dirty="0"/>
              <a:t> – </a:t>
            </a:r>
            <a:r>
              <a:rPr lang="en-US" altLang="ko-KR" sz="1000" dirty="0" smtClean="0"/>
              <a:t>1)</a:t>
            </a:r>
            <a:r>
              <a:rPr lang="ko-KR" altLang="en-US" sz="1000" dirty="0" smtClean="0"/>
              <a:t>개로 최대 노드 수를 갖는다</a:t>
            </a:r>
            <a:r>
              <a:rPr lang="en-US" altLang="ko-KR" sz="10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포화 이진 트리의 노드는 위치에 따라 일정한 노드 번호를 붙일 수 있다</a:t>
            </a:r>
            <a:r>
              <a:rPr lang="en-US" altLang="ko-KR" sz="10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루트 노드를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번으로 하고 하위 레벨로 내려가면서 </a:t>
            </a:r>
            <a:endParaRPr lang="en-US" altLang="ko-KR" sz="1000" dirty="0" smtClean="0"/>
          </a:p>
          <a:p>
            <a:pPr lvl="2"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</a:t>
            </a:r>
            <a:r>
              <a:rPr lang="ko-KR" altLang="en-US" sz="1000" dirty="0" smtClean="0"/>
              <a:t>왼쪽에서 오른쪽으로 </a:t>
            </a:r>
            <a:r>
              <a:rPr lang="en-US" altLang="ko-KR" sz="1000" dirty="0" smtClean="0"/>
              <a:t>(2</a:t>
            </a:r>
            <a:r>
              <a:rPr lang="en-US" altLang="ko-KR" sz="1000" baseline="30000" dirty="0" smtClean="0"/>
              <a:t>h+1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– </a:t>
            </a:r>
            <a:r>
              <a:rPr lang="en-US" altLang="ko-KR" sz="1000" dirty="0" smtClean="0"/>
              <a:t>1)</a:t>
            </a:r>
            <a:r>
              <a:rPr lang="ko-KR" altLang="en-US" sz="1000" dirty="0" smtClean="0"/>
              <a:t>번 까지 번호를 붙인다</a:t>
            </a:r>
            <a:r>
              <a:rPr lang="en-US" altLang="ko-KR" sz="1050" dirty="0" smtClean="0"/>
              <a:t>.</a:t>
            </a:r>
            <a:endParaRPr lang="en-US" altLang="ko-KR" sz="105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완전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높이가 </a:t>
            </a:r>
            <a:r>
              <a:rPr lang="en-US" altLang="ko-KR" sz="1000" dirty="0" smtClean="0"/>
              <a:t>h</a:t>
            </a:r>
            <a:r>
              <a:rPr lang="ko-KR" altLang="en-US" sz="1000" dirty="0" smtClean="0"/>
              <a:t>이고 노드 수가 </a:t>
            </a:r>
            <a:r>
              <a:rPr lang="en-US" altLang="ko-KR" sz="1000" dirty="0" smtClean="0"/>
              <a:t>n</a:t>
            </a:r>
            <a:r>
              <a:rPr lang="ko-KR" altLang="en-US" sz="1000" dirty="0" smtClean="0"/>
              <a:t>개 일 때 </a:t>
            </a:r>
            <a:r>
              <a:rPr lang="en-US" altLang="ko-KR" sz="1000" dirty="0" smtClean="0"/>
              <a:t>( </a:t>
            </a:r>
            <a:r>
              <a:rPr lang="ko-KR" altLang="en-US" sz="1000" dirty="0" smtClean="0"/>
              <a:t>단</a:t>
            </a:r>
            <a:r>
              <a:rPr lang="en-US" altLang="ko-KR" sz="1000" dirty="0" smtClean="0"/>
              <a:t>, n &lt;2</a:t>
            </a:r>
            <a:r>
              <a:rPr lang="en-US" altLang="ko-KR" sz="1000" baseline="30000" dirty="0" smtClean="0"/>
              <a:t>h+1</a:t>
            </a:r>
            <a:r>
              <a:rPr lang="en-US" altLang="ko-KR" sz="1000" dirty="0" smtClean="0"/>
              <a:t> – 1 ), </a:t>
            </a:r>
            <a:r>
              <a:rPr lang="ko-KR" altLang="en-US" sz="1000" dirty="0" smtClean="0"/>
              <a:t>노드 위치가 </a:t>
            </a:r>
            <a:endParaRPr lang="en-US" altLang="ko-KR" sz="1000" dirty="0" smtClean="0"/>
          </a:p>
          <a:p>
            <a:pPr lvl="2">
              <a:lnSpc>
                <a:spcPct val="150000"/>
              </a:lnSpc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         </a:t>
            </a:r>
            <a:r>
              <a:rPr lang="ko-KR" altLang="en-US" sz="1000" dirty="0" smtClean="0"/>
              <a:t>포화 이진 트리에서의 노드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번부터 </a:t>
            </a:r>
            <a:r>
              <a:rPr lang="en-US" altLang="ko-KR" sz="1000" dirty="0" smtClean="0"/>
              <a:t>n</a:t>
            </a:r>
            <a:r>
              <a:rPr lang="ko-KR" altLang="en-US" sz="1000" dirty="0" smtClean="0"/>
              <a:t>번까지의 위치와 완전히 일치하는 이진 트리</a:t>
            </a:r>
            <a:endParaRPr lang="en-US" altLang="ko-KR" sz="10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완전 이진 트리에서는 </a:t>
            </a:r>
            <a:r>
              <a:rPr lang="en-US" altLang="ko-KR" sz="1000" dirty="0" smtClean="0"/>
              <a:t>(n+1)</a:t>
            </a:r>
            <a:r>
              <a:rPr lang="ko-KR" altLang="en-US" sz="1000" dirty="0" smtClean="0"/>
              <a:t>번 부터 </a:t>
            </a:r>
            <a:r>
              <a:rPr lang="en-US" altLang="ko-KR" sz="1000" dirty="0" smtClean="0"/>
              <a:t>(</a:t>
            </a:r>
            <a:r>
              <a:rPr lang="en-US" altLang="ko-KR" sz="1000" dirty="0"/>
              <a:t>2</a:t>
            </a:r>
            <a:r>
              <a:rPr lang="en-US" altLang="ko-KR" sz="1000" baseline="30000" dirty="0"/>
              <a:t>h+1</a:t>
            </a:r>
            <a:r>
              <a:rPr lang="en-US" altLang="ko-KR" sz="1000" dirty="0"/>
              <a:t> – </a:t>
            </a:r>
            <a:r>
              <a:rPr lang="en-US" altLang="ko-KR" sz="1000" dirty="0" smtClean="0"/>
              <a:t>1)</a:t>
            </a:r>
            <a:r>
              <a:rPr lang="ko-KR" altLang="en-US" sz="1000" dirty="0" smtClean="0"/>
              <a:t>번 까지 노드는 모두 공백 노드가 된다</a:t>
            </a:r>
            <a:r>
              <a:rPr lang="en-US" altLang="ko-KR" sz="10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편향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높이가 </a:t>
            </a:r>
            <a:r>
              <a:rPr lang="en-US" altLang="ko-KR" sz="1000" dirty="0"/>
              <a:t>h</a:t>
            </a:r>
            <a:r>
              <a:rPr lang="ko-KR" altLang="en-US" sz="1000" dirty="0"/>
              <a:t>일 때 </a:t>
            </a:r>
            <a:r>
              <a:rPr lang="en-US" altLang="ko-KR" sz="1000" dirty="0"/>
              <a:t>h+1</a:t>
            </a:r>
            <a:r>
              <a:rPr lang="ko-KR" altLang="en-US" sz="1000" dirty="0"/>
              <a:t>개의 노드를 </a:t>
            </a:r>
            <a:r>
              <a:rPr lang="ko-KR" altLang="en-US" sz="1000" dirty="0" smtClean="0"/>
              <a:t>가지면서</a:t>
            </a:r>
            <a:r>
              <a:rPr lang="en-US" altLang="ko-KR" sz="1000" dirty="0" smtClean="0"/>
              <a:t>, </a:t>
            </a:r>
            <a:endParaRPr lang="en-US" altLang="ko-KR" sz="10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트리가 왼쪽이나 오른쪽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한 방향으로 서브 트리를 가지고 있는 트리</a:t>
            </a:r>
            <a:endParaRPr lang="en-US" altLang="ko-KR" sz="10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809671"/>
            <a:ext cx="3672408" cy="19133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3003331"/>
            <a:ext cx="3672408" cy="19640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5247708"/>
            <a:ext cx="3672408" cy="13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순차 자료구조를 이용한 이진 트리의 구현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트리를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차원 배열로 표현할 때는 높이가 </a:t>
            </a:r>
            <a:r>
              <a:rPr lang="en-US" altLang="ko-KR" sz="1600" dirty="0" smtClean="0"/>
              <a:t>h</a:t>
            </a:r>
            <a:r>
              <a:rPr lang="ko-KR" altLang="en-US" sz="1600" dirty="0" smtClean="0"/>
              <a:t>인 포화 이진 트리의 노드 번호를 배열의 인덱스로 사용한다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루트 노드의 인덱스는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번으로 하고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번 인덱스는 사용하지 않는다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노드의 개수가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개인 이진 트리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6" y="3957931"/>
            <a:ext cx="5403921" cy="26394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00" y="3957931"/>
            <a:ext cx="5555940" cy="2638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1948345"/>
            <a:ext cx="4723646" cy="17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연결 자료구조를 이용한 이진 트리의 구현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연결 자료구조로 표현하는 이진 트리의 노드는 왼쪽 링크 필드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데이터 필드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오른쪽 링크 필드로 구성한다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자식 노드가 없으면 링크 필드에 </a:t>
            </a:r>
            <a:r>
              <a:rPr lang="en-US" altLang="ko-KR" sz="1600" dirty="0" smtClean="0"/>
              <a:t>NULL </a:t>
            </a:r>
            <a:r>
              <a:rPr lang="ko-KR" altLang="en-US" sz="1600" dirty="0" smtClean="0"/>
              <a:t>을 저장 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구현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916832"/>
            <a:ext cx="2812544" cy="14135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15"/>
          <a:stretch/>
        </p:blipFill>
        <p:spPr>
          <a:xfrm>
            <a:off x="839416" y="3717032"/>
            <a:ext cx="5328592" cy="2304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8" b="3705"/>
          <a:stretch/>
        </p:blipFill>
        <p:spPr>
          <a:xfrm>
            <a:off x="6528048" y="3717032"/>
            <a:ext cx="5328592" cy="23042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49" r="62568" b="-399"/>
          <a:stretch/>
        </p:blipFill>
        <p:spPr>
          <a:xfrm>
            <a:off x="4727848" y="6096732"/>
            <a:ext cx="3431503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4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 순회의 개념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순회 란 모든 원소를 빠트리거나 중복하지 않고 처리하는 연산을 의미한다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비선형 구조인 이진 트리는 현재 노드를 처리한 후에 어떤 노드를 처리할지 결정해야 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                                                                                                                                      </a:t>
            </a:r>
            <a:r>
              <a:rPr lang="en-US" altLang="ko-KR" sz="1200" dirty="0" smtClean="0">
                <a:solidFill>
                  <a:schemeClr val="accent3"/>
                </a:solidFill>
              </a:rPr>
              <a:t>(</a:t>
            </a:r>
            <a:r>
              <a:rPr lang="ko-KR" altLang="en-US" sz="1200" dirty="0" smtClean="0">
                <a:solidFill>
                  <a:schemeClr val="accent3"/>
                </a:solidFill>
              </a:rPr>
              <a:t>선형 자료구조는 </a:t>
            </a:r>
            <a:r>
              <a:rPr lang="en-US" altLang="ko-KR" sz="1200" dirty="0" smtClean="0">
                <a:solidFill>
                  <a:schemeClr val="accent3"/>
                </a:solidFill>
              </a:rPr>
              <a:t>1 : 1</a:t>
            </a:r>
            <a:r>
              <a:rPr lang="ko-KR" altLang="en-US" sz="1200" dirty="0" smtClean="0">
                <a:solidFill>
                  <a:schemeClr val="accent3"/>
                </a:solidFill>
              </a:rPr>
              <a:t>관계 이므로 별도의 순회 연산이 필요하지 않다</a:t>
            </a:r>
            <a:r>
              <a:rPr lang="en-US" altLang="ko-KR" sz="1200" dirty="0" smtClean="0">
                <a:solidFill>
                  <a:schemeClr val="accent3"/>
                </a:solidFill>
              </a:rPr>
              <a:t>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하나의 노드에서 순회를 위해 수행할 수 있는 작업은 세 가지로 정의 할 수 있다</a:t>
            </a:r>
            <a:r>
              <a:rPr lang="en-US" altLang="ko-KR" sz="1600" dirty="0" smtClean="0"/>
              <a:t>.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순회의 방법에는 작업의 수행 순서에 따라 전위 순회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중위 순회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후위 순회 로 나눈다</a:t>
            </a:r>
            <a:r>
              <a:rPr lang="en-US" altLang="ko-KR" sz="1600" dirty="0" smtClean="0"/>
              <a:t>. 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순회는 </a:t>
            </a:r>
            <a:r>
              <a:rPr lang="en-US" altLang="ko-KR" sz="1600" dirty="0" smtClean="0"/>
              <a:t>Root node, Left node, Right node </a:t>
            </a:r>
            <a:r>
              <a:rPr lang="ko-KR" altLang="en-US" sz="1600" dirty="0" smtClean="0"/>
              <a:t>로 구분하고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의 위치를 기준으로 전위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후위 나눈다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08920"/>
            <a:ext cx="8472264" cy="23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FF00"/>
                </a:solidFill>
              </a:rPr>
              <a:t>전위</a:t>
            </a:r>
            <a:r>
              <a:rPr lang="ko-KR" altLang="en-US" sz="1600" dirty="0" smtClean="0"/>
              <a:t> 순회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Root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Left – Right </a:t>
            </a:r>
            <a:r>
              <a:rPr lang="ko-KR" altLang="en-US" sz="1600" dirty="0" smtClean="0">
                <a:sym typeface="Wingdings" panose="05000000000000000000" pitchFamily="2" charset="2"/>
              </a:rPr>
              <a:t>순으로 순회하는 방식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  <p:grpSp>
        <p:nvGrpSpPr>
          <p:cNvPr id="92" name="그룹 91"/>
          <p:cNvGrpSpPr/>
          <p:nvPr/>
        </p:nvGrpSpPr>
        <p:grpSpPr>
          <a:xfrm>
            <a:off x="3878668" y="908720"/>
            <a:ext cx="4665604" cy="2978337"/>
            <a:chOff x="263352" y="1268760"/>
            <a:chExt cx="4665604" cy="2978337"/>
          </a:xfrm>
        </p:grpSpPr>
        <p:sp>
          <p:nvSpPr>
            <p:cNvPr id="2" name="타원 1"/>
            <p:cNvSpPr/>
            <p:nvPr/>
          </p:nvSpPr>
          <p:spPr>
            <a:xfrm>
              <a:off x="2335906" y="1628800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507814" y="2204864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163998" y="2204864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926729" y="2814586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839645" y="2814586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1255" y="3478932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</a:t>
              </a:r>
              <a:endParaRPr lang="ko-KR" altLang="en-US" dirty="0"/>
            </a:p>
          </p:txBody>
        </p:sp>
        <p:sp>
          <p:nvSpPr>
            <p:cNvPr id="18" name="타원 17"/>
            <p:cNvSpPr/>
            <p:nvPr/>
          </p:nvSpPr>
          <p:spPr>
            <a:xfrm>
              <a:off x="1363798" y="3478932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</a:t>
              </a:r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>
            <a:xfrm>
              <a:off x="2189447" y="3478932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</a:t>
              </a:r>
              <a:endParaRPr lang="ko-KR" altLang="en-US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2752561" y="2814586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</a:t>
              </a:r>
              <a:endParaRPr lang="ko-KR" altLang="en-US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3665476" y="2814586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22" name="타원 21"/>
            <p:cNvSpPr/>
            <p:nvPr/>
          </p:nvSpPr>
          <p:spPr>
            <a:xfrm>
              <a:off x="4133663" y="3478932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K</a:t>
              </a:r>
              <a:endParaRPr lang="ko-KR" altLang="en-US" dirty="0"/>
            </a:p>
          </p:txBody>
        </p:sp>
        <p:cxnSp>
          <p:nvCxnSpPr>
            <p:cNvPr id="24" name="직선 연결선 23"/>
            <p:cNvCxnSpPr>
              <a:stCxn id="2" idx="3"/>
              <a:endCxn id="11" idx="7"/>
            </p:cNvCxnSpPr>
            <p:nvPr/>
          </p:nvCxnSpPr>
          <p:spPr>
            <a:xfrm flipH="1">
              <a:off x="1786481" y="1893494"/>
              <a:ext cx="597237" cy="3567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2" idx="5"/>
              <a:endCxn id="12" idx="1"/>
            </p:cNvCxnSpPr>
            <p:nvPr/>
          </p:nvCxnSpPr>
          <p:spPr>
            <a:xfrm>
              <a:off x="2614573" y="1893494"/>
              <a:ext cx="597237" cy="3567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2" idx="5"/>
              <a:endCxn id="21" idx="1"/>
            </p:cNvCxnSpPr>
            <p:nvPr/>
          </p:nvCxnSpPr>
          <p:spPr>
            <a:xfrm>
              <a:off x="3442665" y="2469558"/>
              <a:ext cx="270623" cy="390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2" idx="3"/>
              <a:endCxn id="20" idx="0"/>
            </p:cNvCxnSpPr>
            <p:nvPr/>
          </p:nvCxnSpPr>
          <p:spPr>
            <a:xfrm flipH="1">
              <a:off x="2915801" y="2469558"/>
              <a:ext cx="296009" cy="345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1" idx="5"/>
              <a:endCxn id="22" idx="1"/>
            </p:cNvCxnSpPr>
            <p:nvPr/>
          </p:nvCxnSpPr>
          <p:spPr>
            <a:xfrm>
              <a:off x="3944143" y="3079280"/>
              <a:ext cx="237332" cy="445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1" idx="3"/>
              <a:endCxn id="14" idx="7"/>
            </p:cNvCxnSpPr>
            <p:nvPr/>
          </p:nvCxnSpPr>
          <p:spPr>
            <a:xfrm flipH="1">
              <a:off x="1205396" y="2469558"/>
              <a:ext cx="350230" cy="390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1" idx="5"/>
              <a:endCxn id="15" idx="0"/>
            </p:cNvCxnSpPr>
            <p:nvPr/>
          </p:nvCxnSpPr>
          <p:spPr>
            <a:xfrm>
              <a:off x="1786481" y="2469558"/>
              <a:ext cx="216404" cy="345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15" idx="5"/>
              <a:endCxn id="19" idx="0"/>
            </p:cNvCxnSpPr>
            <p:nvPr/>
          </p:nvCxnSpPr>
          <p:spPr>
            <a:xfrm>
              <a:off x="2118312" y="3079280"/>
              <a:ext cx="234375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4" idx="3"/>
              <a:endCxn id="16" idx="0"/>
            </p:cNvCxnSpPr>
            <p:nvPr/>
          </p:nvCxnSpPr>
          <p:spPr>
            <a:xfrm flipH="1">
              <a:off x="624495" y="3079280"/>
              <a:ext cx="350046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15" idx="3"/>
              <a:endCxn id="18" idx="0"/>
            </p:cNvCxnSpPr>
            <p:nvPr/>
          </p:nvCxnSpPr>
          <p:spPr>
            <a:xfrm flipH="1">
              <a:off x="1527038" y="3079280"/>
              <a:ext cx="360419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2107803" y="1365103"/>
              <a:ext cx="794879" cy="83976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63352" y="2156606"/>
              <a:ext cx="2385656" cy="2090491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681070" y="2034034"/>
              <a:ext cx="2247886" cy="2090491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35958" y="1268760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Root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8898" y="2381897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Left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64920" y="2336824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Right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834870" y="3427665"/>
            <a:ext cx="2417948" cy="2672234"/>
            <a:chOff x="5807968" y="1556792"/>
            <a:chExt cx="2417458" cy="2672234"/>
          </a:xfrm>
        </p:grpSpPr>
        <p:sp>
          <p:nvSpPr>
            <p:cNvPr id="64" name="타원 63"/>
            <p:cNvSpPr/>
            <p:nvPr/>
          </p:nvSpPr>
          <p:spPr>
            <a:xfrm>
              <a:off x="7097494" y="1953883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65" name="타원 64"/>
            <p:cNvSpPr/>
            <p:nvPr/>
          </p:nvSpPr>
          <p:spPr>
            <a:xfrm>
              <a:off x="6516409" y="2563605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66" name="타원 65"/>
            <p:cNvSpPr/>
            <p:nvPr/>
          </p:nvSpPr>
          <p:spPr>
            <a:xfrm>
              <a:off x="7429325" y="2563605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sp>
          <p:nvSpPr>
            <p:cNvPr id="67" name="타원 66"/>
            <p:cNvSpPr/>
            <p:nvPr/>
          </p:nvSpPr>
          <p:spPr>
            <a:xfrm>
              <a:off x="6050935" y="3227951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</a:t>
              </a:r>
              <a:endParaRPr lang="ko-KR" altLang="en-US" dirty="0"/>
            </a:p>
          </p:txBody>
        </p:sp>
        <p:sp>
          <p:nvSpPr>
            <p:cNvPr id="68" name="타원 67"/>
            <p:cNvSpPr/>
            <p:nvPr/>
          </p:nvSpPr>
          <p:spPr>
            <a:xfrm>
              <a:off x="6953478" y="3227951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</a:t>
              </a:r>
              <a:endParaRPr lang="ko-KR" altLang="en-US" dirty="0"/>
            </a:p>
          </p:txBody>
        </p:sp>
        <p:sp>
          <p:nvSpPr>
            <p:cNvPr id="69" name="타원 68"/>
            <p:cNvSpPr/>
            <p:nvPr/>
          </p:nvSpPr>
          <p:spPr>
            <a:xfrm>
              <a:off x="7779127" y="3227951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</a:t>
              </a:r>
              <a:endParaRPr lang="ko-KR" altLang="en-US" dirty="0"/>
            </a:p>
          </p:txBody>
        </p:sp>
        <p:cxnSp>
          <p:nvCxnSpPr>
            <p:cNvPr id="70" name="직선 연결선 69"/>
            <p:cNvCxnSpPr>
              <a:stCxn id="64" idx="3"/>
              <a:endCxn id="65" idx="7"/>
            </p:cNvCxnSpPr>
            <p:nvPr/>
          </p:nvCxnSpPr>
          <p:spPr>
            <a:xfrm flipH="1">
              <a:off x="6795076" y="2218577"/>
              <a:ext cx="350230" cy="390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64" idx="5"/>
              <a:endCxn id="66" idx="0"/>
            </p:cNvCxnSpPr>
            <p:nvPr/>
          </p:nvCxnSpPr>
          <p:spPr>
            <a:xfrm>
              <a:off x="7376161" y="2218577"/>
              <a:ext cx="216404" cy="345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66" idx="5"/>
              <a:endCxn id="69" idx="0"/>
            </p:cNvCxnSpPr>
            <p:nvPr/>
          </p:nvCxnSpPr>
          <p:spPr>
            <a:xfrm>
              <a:off x="7707992" y="2828299"/>
              <a:ext cx="234375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65" idx="3"/>
              <a:endCxn id="67" idx="0"/>
            </p:cNvCxnSpPr>
            <p:nvPr/>
          </p:nvCxnSpPr>
          <p:spPr>
            <a:xfrm flipH="1">
              <a:off x="6214175" y="2828299"/>
              <a:ext cx="350046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66" idx="3"/>
              <a:endCxn id="68" idx="0"/>
            </p:cNvCxnSpPr>
            <p:nvPr/>
          </p:nvCxnSpPr>
          <p:spPr>
            <a:xfrm flipH="1">
              <a:off x="7116718" y="2828299"/>
              <a:ext cx="360419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/>
            <p:cNvSpPr/>
            <p:nvPr/>
          </p:nvSpPr>
          <p:spPr>
            <a:xfrm>
              <a:off x="5807968" y="2196246"/>
              <a:ext cx="1098489" cy="1886417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995266" y="2386522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Left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888088" y="1721646"/>
              <a:ext cx="702520" cy="71719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35586" y="1556792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Root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6922191" y="2449491"/>
              <a:ext cx="1303235" cy="1779535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75844" y="3491716"/>
              <a:ext cx="711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Right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7635" y="4812461"/>
            <a:ext cx="1637391" cy="1752368"/>
            <a:chOff x="9677670" y="2108680"/>
            <a:chExt cx="1637391" cy="1752368"/>
          </a:xfrm>
        </p:grpSpPr>
        <p:sp>
          <p:nvSpPr>
            <p:cNvPr id="82" name="타원 81"/>
            <p:cNvSpPr/>
            <p:nvPr/>
          </p:nvSpPr>
          <p:spPr>
            <a:xfrm>
              <a:off x="10567263" y="2589363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</a:t>
              </a:r>
              <a:endParaRPr lang="ko-KR" altLang="en-US" dirty="0"/>
            </a:p>
          </p:txBody>
        </p:sp>
        <p:sp>
          <p:nvSpPr>
            <p:cNvPr id="83" name="타원 82"/>
            <p:cNvSpPr/>
            <p:nvPr/>
          </p:nvSpPr>
          <p:spPr>
            <a:xfrm>
              <a:off x="10101789" y="3253709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</a:t>
              </a:r>
              <a:endParaRPr lang="ko-KR" altLang="en-US" dirty="0"/>
            </a:p>
          </p:txBody>
        </p:sp>
        <p:cxnSp>
          <p:nvCxnSpPr>
            <p:cNvPr id="84" name="직선 연결선 83"/>
            <p:cNvCxnSpPr>
              <a:stCxn id="82" idx="3"/>
              <a:endCxn id="83" idx="0"/>
            </p:cNvCxnSpPr>
            <p:nvPr/>
          </p:nvCxnSpPr>
          <p:spPr>
            <a:xfrm flipH="1">
              <a:off x="10265029" y="2854057"/>
              <a:ext cx="350046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타원 84"/>
            <p:cNvSpPr/>
            <p:nvPr/>
          </p:nvSpPr>
          <p:spPr>
            <a:xfrm>
              <a:off x="9858823" y="3076553"/>
              <a:ext cx="791774" cy="78449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677670" y="2984864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Left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10394125" y="2249993"/>
              <a:ext cx="702520" cy="71719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425468" y="2108680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Root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94" name="아래쪽 화살표 93"/>
          <p:cNvSpPr/>
          <p:nvPr/>
        </p:nvSpPr>
        <p:spPr>
          <a:xfrm rot="2429161">
            <a:off x="3261632" y="3117039"/>
            <a:ext cx="877546" cy="364427"/>
          </a:xfrm>
          <a:prstGeom prst="downArrow">
            <a:avLst>
              <a:gd name="adj1" fmla="val 50000"/>
              <a:gd name="adj2" fmla="val 63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1664209" y="3506693"/>
            <a:ext cx="2738841" cy="2808312"/>
          </a:xfrm>
          <a:prstGeom prst="roundRect">
            <a:avLst>
              <a:gd name="adj" fmla="val 25699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76721" y="4898998"/>
            <a:ext cx="1367644" cy="1748663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759097" y="2551481"/>
            <a:ext cx="31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Left </a:t>
            </a:r>
            <a:r>
              <a:rPr lang="ko-KR" altLang="en-US" dirty="0" smtClean="0"/>
              <a:t>부분을 서브 트리로 보면</a:t>
            </a:r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1654" y="4550112"/>
            <a:ext cx="3187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Left </a:t>
            </a:r>
            <a:r>
              <a:rPr lang="ko-KR" altLang="en-US" sz="1400" dirty="0" smtClean="0"/>
              <a:t>부분 서브 트리</a:t>
            </a:r>
            <a:endParaRPr lang="ko-KR" altLang="en-US" sz="1400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9048328" y="2741448"/>
            <a:ext cx="2524941" cy="2357376"/>
            <a:chOff x="9347730" y="2741448"/>
            <a:chExt cx="2524941" cy="2357376"/>
          </a:xfrm>
        </p:grpSpPr>
        <p:sp>
          <p:nvSpPr>
            <p:cNvPr id="102" name="타원 101"/>
            <p:cNvSpPr/>
            <p:nvPr/>
          </p:nvSpPr>
          <p:spPr>
            <a:xfrm>
              <a:off x="10105025" y="3167885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</a:t>
              </a:r>
              <a:endParaRPr lang="ko-KR" altLang="en-US" dirty="0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9693588" y="3777607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</a:t>
              </a:r>
              <a:endParaRPr lang="ko-KR" altLang="en-US" dirty="0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10606503" y="3777607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11074690" y="4441953"/>
              <a:ext cx="326479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K</a:t>
              </a:r>
              <a:endParaRPr lang="ko-KR" altLang="en-US" dirty="0"/>
            </a:p>
          </p:txBody>
        </p:sp>
        <p:cxnSp>
          <p:nvCxnSpPr>
            <p:cNvPr id="113" name="직선 연결선 112"/>
            <p:cNvCxnSpPr>
              <a:stCxn id="102" idx="5"/>
              <a:endCxn id="109" idx="1"/>
            </p:cNvCxnSpPr>
            <p:nvPr/>
          </p:nvCxnSpPr>
          <p:spPr>
            <a:xfrm>
              <a:off x="10383692" y="3432579"/>
              <a:ext cx="270623" cy="390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102" idx="3"/>
              <a:endCxn id="108" idx="0"/>
            </p:cNvCxnSpPr>
            <p:nvPr/>
          </p:nvCxnSpPr>
          <p:spPr>
            <a:xfrm flipH="1">
              <a:off x="9856828" y="3432579"/>
              <a:ext cx="296009" cy="3450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109" idx="5"/>
              <a:endCxn id="110" idx="1"/>
            </p:cNvCxnSpPr>
            <p:nvPr/>
          </p:nvCxnSpPr>
          <p:spPr>
            <a:xfrm>
              <a:off x="10885170" y="4042301"/>
              <a:ext cx="237332" cy="445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타원 122"/>
            <p:cNvSpPr/>
            <p:nvPr/>
          </p:nvSpPr>
          <p:spPr>
            <a:xfrm>
              <a:off x="10397929" y="3420613"/>
              <a:ext cx="1353521" cy="1623073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9968555" y="2820166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Root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927714" y="3885841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Right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9476077" y="3560358"/>
              <a:ext cx="727856" cy="1104204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47730" y="4164422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Left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9913241" y="2979978"/>
              <a:ext cx="693262" cy="639782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9347731" y="2741448"/>
              <a:ext cx="2524940" cy="2357376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아래쪽 화살표 131"/>
          <p:cNvSpPr/>
          <p:nvPr/>
        </p:nvSpPr>
        <p:spPr>
          <a:xfrm rot="17438589">
            <a:off x="8339905" y="2605974"/>
            <a:ext cx="877546" cy="364427"/>
          </a:xfrm>
          <a:prstGeom prst="downArrow">
            <a:avLst>
              <a:gd name="adj1" fmla="val 50000"/>
              <a:gd name="adj2" fmla="val 63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8972882" y="2304440"/>
            <a:ext cx="318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Right </a:t>
            </a:r>
            <a:r>
              <a:rPr lang="ko-KR" altLang="en-US" dirty="0" smtClean="0"/>
              <a:t>부분 서브 트리</a:t>
            </a:r>
            <a:endParaRPr lang="ko-KR" altLang="en-US" dirty="0"/>
          </a:p>
        </p:txBody>
      </p:sp>
      <p:grpSp>
        <p:nvGrpSpPr>
          <p:cNvPr id="159" name="그룹 158"/>
          <p:cNvGrpSpPr/>
          <p:nvPr/>
        </p:nvGrpSpPr>
        <p:grpSpPr>
          <a:xfrm>
            <a:off x="4756973" y="4725144"/>
            <a:ext cx="1699067" cy="1889008"/>
            <a:chOff x="4696491" y="4642571"/>
            <a:chExt cx="1699067" cy="1889008"/>
          </a:xfrm>
        </p:grpSpPr>
        <p:sp>
          <p:nvSpPr>
            <p:cNvPr id="137" name="타원 136"/>
            <p:cNvSpPr/>
            <p:nvPr/>
          </p:nvSpPr>
          <p:spPr>
            <a:xfrm>
              <a:off x="5406926" y="5048232"/>
              <a:ext cx="326545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E</a:t>
              </a:r>
              <a:endParaRPr lang="ko-KR" altLang="en-US" dirty="0"/>
            </a:p>
          </p:txBody>
        </p:sp>
        <p:sp>
          <p:nvSpPr>
            <p:cNvPr id="139" name="타원 138"/>
            <p:cNvSpPr/>
            <p:nvPr/>
          </p:nvSpPr>
          <p:spPr>
            <a:xfrm>
              <a:off x="4930982" y="5712578"/>
              <a:ext cx="326545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</a:t>
              </a:r>
              <a:endParaRPr lang="ko-KR" altLang="en-US" dirty="0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5756799" y="5712578"/>
              <a:ext cx="326545" cy="310108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</a:t>
              </a:r>
              <a:endParaRPr lang="ko-KR" altLang="en-US" dirty="0"/>
            </a:p>
          </p:txBody>
        </p:sp>
        <p:cxnSp>
          <p:nvCxnSpPr>
            <p:cNvPr id="143" name="직선 연결선 142"/>
            <p:cNvCxnSpPr>
              <a:stCxn id="137" idx="5"/>
              <a:endCxn id="140" idx="0"/>
            </p:cNvCxnSpPr>
            <p:nvPr/>
          </p:nvCxnSpPr>
          <p:spPr>
            <a:xfrm>
              <a:off x="5685649" y="5312926"/>
              <a:ext cx="234423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>
              <a:stCxn id="137" idx="3"/>
              <a:endCxn id="139" idx="0"/>
            </p:cNvCxnSpPr>
            <p:nvPr/>
          </p:nvCxnSpPr>
          <p:spPr>
            <a:xfrm flipH="1">
              <a:off x="5094255" y="5312926"/>
              <a:ext cx="360492" cy="399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/>
            <p:nvPr/>
          </p:nvSpPr>
          <p:spPr>
            <a:xfrm>
              <a:off x="5240762" y="4642571"/>
              <a:ext cx="889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Root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5658703" y="5535993"/>
              <a:ext cx="605621" cy="938277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642527" y="6095344"/>
              <a:ext cx="711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Right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5257527" y="4752061"/>
              <a:ext cx="651965" cy="74787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4769110" y="5480221"/>
              <a:ext cx="642866" cy="99405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727848" y="6104938"/>
              <a:ext cx="88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Left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4696491" y="4653136"/>
              <a:ext cx="1699067" cy="187844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4754311" y="4437112"/>
            <a:ext cx="1886102" cy="30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Right </a:t>
            </a:r>
            <a:r>
              <a:rPr lang="ko-KR" altLang="en-US" sz="1400" dirty="0" smtClean="0"/>
              <a:t>부분 서브 트리</a:t>
            </a:r>
            <a:endParaRPr lang="ko-KR" altLang="en-US" sz="1400" dirty="0"/>
          </a:p>
        </p:txBody>
      </p:sp>
      <p:sp>
        <p:nvSpPr>
          <p:cNvPr id="162" name="아래쪽 화살표 161"/>
          <p:cNvSpPr/>
          <p:nvPr/>
        </p:nvSpPr>
        <p:spPr>
          <a:xfrm rot="3078480">
            <a:off x="1323847" y="5435389"/>
            <a:ext cx="877546" cy="475024"/>
          </a:xfrm>
          <a:prstGeom prst="downArrow">
            <a:avLst>
              <a:gd name="adj1" fmla="val 50000"/>
              <a:gd name="adj2" fmla="val 633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아래쪽 화살표 162"/>
          <p:cNvSpPr/>
          <p:nvPr/>
        </p:nvSpPr>
        <p:spPr>
          <a:xfrm rot="18271870">
            <a:off x="3964041" y="5321596"/>
            <a:ext cx="877546" cy="539330"/>
          </a:xfrm>
          <a:prstGeom prst="downArrow">
            <a:avLst>
              <a:gd name="adj1" fmla="val 50000"/>
              <a:gd name="adj2" fmla="val 6337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7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FF00"/>
                </a:solidFill>
              </a:rPr>
              <a:t>전위</a:t>
            </a:r>
            <a:r>
              <a:rPr lang="ko-KR" altLang="en-US" sz="1600" dirty="0" smtClean="0"/>
              <a:t> 순회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Root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Left – Right </a:t>
            </a:r>
            <a:r>
              <a:rPr lang="ko-KR" altLang="en-US" sz="1600" dirty="0" smtClean="0">
                <a:sym typeface="Wingdings" panose="05000000000000000000" pitchFamily="2" charset="2"/>
              </a:rPr>
              <a:t>순으로 순회하는 방식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76" y="1736812"/>
            <a:ext cx="6342298" cy="35283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348880"/>
            <a:ext cx="41754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1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중위</a:t>
            </a:r>
            <a:r>
              <a:rPr lang="ko-KR" altLang="en-US" sz="1600" dirty="0" smtClean="0">
                <a:sym typeface="Wingdings" panose="05000000000000000000" pitchFamily="2" charset="2"/>
              </a:rPr>
              <a:t> 순회 </a:t>
            </a:r>
            <a:r>
              <a:rPr lang="en-US" altLang="ko-KR" sz="1600" dirty="0" smtClean="0">
                <a:sym typeface="Wingdings" panose="05000000000000000000" pitchFamily="2" charset="2"/>
              </a:rPr>
              <a:t> Left – </a:t>
            </a:r>
            <a:r>
              <a:rPr lang="en-US" altLang="ko-KR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Root</a:t>
            </a:r>
            <a:r>
              <a:rPr lang="en-US" altLang="ko-KR" sz="1600" dirty="0" smtClean="0">
                <a:sym typeface="Wingdings" panose="05000000000000000000" pitchFamily="2" charset="2"/>
              </a:rPr>
              <a:t> – Right </a:t>
            </a:r>
            <a:r>
              <a:rPr lang="ko-KR" altLang="en-US" sz="1600" dirty="0" smtClean="0">
                <a:sym typeface="Wingdings" panose="05000000000000000000" pitchFamily="2" charset="2"/>
              </a:rPr>
              <a:t>순으로 순회하는 방식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후위</a:t>
            </a:r>
            <a:r>
              <a:rPr lang="ko-KR" altLang="en-US" sz="1600" dirty="0" smtClean="0">
                <a:sym typeface="Wingdings" panose="05000000000000000000" pitchFamily="2" charset="2"/>
              </a:rPr>
              <a:t> 순회 </a:t>
            </a:r>
            <a:r>
              <a:rPr lang="en-US" altLang="ko-KR" sz="1600" dirty="0" smtClean="0">
                <a:sym typeface="Wingdings" panose="05000000000000000000" pitchFamily="2" charset="2"/>
              </a:rPr>
              <a:t> Left – Right – </a:t>
            </a:r>
            <a:r>
              <a:rPr lang="en-US" altLang="ko-KR" sz="1600" dirty="0" smtClean="0">
                <a:solidFill>
                  <a:srgbClr val="FFFF00"/>
                </a:solidFill>
                <a:sym typeface="Wingdings" panose="05000000000000000000" pitchFamily="2" charset="2"/>
              </a:rPr>
              <a:t>Root</a:t>
            </a:r>
            <a:r>
              <a:rPr lang="en-US" altLang="ko-KR" sz="1600" dirty="0" smtClean="0"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ym typeface="Wingdings" panose="05000000000000000000" pitchFamily="2" charset="2"/>
              </a:rPr>
              <a:t>순으로 순회하는 방식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27" y="1192574"/>
            <a:ext cx="3817436" cy="213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64" y="4229857"/>
            <a:ext cx="3816424" cy="2139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96752"/>
            <a:ext cx="3869460" cy="21353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95" y="4229857"/>
            <a:ext cx="3881337" cy="21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8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스레드 이진 트리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순회는 각 노드에서 순회 연산을 재귀 호출을 이용하여 순환적으로 반복하여 전체 트리를 순회 처리 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재귀호출방식은 수행 성능 측면에서는 시스템 스택을 사용하면서 호출과 복귀를 관리해야 하고 하위 레벨로 내려갈 수 록 재귀 호출 깊이가 깊어지므로 효율성이 떨어진다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스레드 이진 트리는 재귀 호출 없이 순회 할 수 있도록 이진 트리를 수정한 것이다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스레드 이진 트리는 단 노드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자식이 없는 노드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경우 링크 필드를 널 포인터 대신 순회 순서 상의 다른 노드를 </a:t>
            </a:r>
            <a:r>
              <a:rPr lang="ko-KR" altLang="en-US" sz="1600" dirty="0" err="1" smtClean="0"/>
              <a:t>가르키도록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설정한다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링크 필드를 스레드 라고 한다</a:t>
            </a:r>
            <a:r>
              <a:rPr lang="en-US" altLang="ko-KR" sz="1600" dirty="0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3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스레드 이진 트리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스레드 이진 트리에서 스레드 만드는 방법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단노드의</a:t>
            </a:r>
            <a:r>
              <a:rPr lang="ko-KR" altLang="en-US" sz="1600" dirty="0" smtClean="0"/>
              <a:t> 왼쪽 링크에 현재 노드 직전에 처리한 노드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선행자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저장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단노드의</a:t>
            </a:r>
            <a:r>
              <a:rPr lang="ko-KR" altLang="en-US" sz="1600" dirty="0" smtClean="0"/>
              <a:t> 오른쪽 링크에 현재 노드 직후에 처리할 노드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후행자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저장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순화 경로는 전위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후위 순회에 따라 달라지므로 사용할 순화 방법을 정하고 그 순회 경로에 따라 스레드를 설정한다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트리의 순회</a:t>
            </a:r>
            <a:endParaRPr lang="ko-KR" altLang="en-US" dirty="0"/>
          </a:p>
        </p:txBody>
      </p:sp>
      <p:grpSp>
        <p:nvGrpSpPr>
          <p:cNvPr id="86" name="그룹 85"/>
          <p:cNvGrpSpPr/>
          <p:nvPr/>
        </p:nvGrpSpPr>
        <p:grpSpPr>
          <a:xfrm>
            <a:off x="479376" y="3356992"/>
            <a:ext cx="5535546" cy="3226293"/>
            <a:chOff x="479376" y="3356992"/>
            <a:chExt cx="5535546" cy="3226293"/>
          </a:xfrm>
        </p:grpSpPr>
        <p:sp>
          <p:nvSpPr>
            <p:cNvPr id="2" name="타원 1"/>
            <p:cNvSpPr/>
            <p:nvPr/>
          </p:nvSpPr>
          <p:spPr>
            <a:xfrm>
              <a:off x="1055440" y="4365104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*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79376" y="530120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631504" y="530120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/>
            <p:cNvCxnSpPr>
              <a:stCxn id="2" idx="3"/>
              <a:endCxn id="6" idx="0"/>
            </p:cNvCxnSpPr>
            <p:nvPr/>
          </p:nvCxnSpPr>
          <p:spPr>
            <a:xfrm flipH="1">
              <a:off x="767408" y="4856805"/>
              <a:ext cx="372395" cy="444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" idx="5"/>
              <a:endCxn id="7" idx="0"/>
            </p:cNvCxnSpPr>
            <p:nvPr/>
          </p:nvCxnSpPr>
          <p:spPr>
            <a:xfrm>
              <a:off x="1547141" y="4856805"/>
              <a:ext cx="372395" cy="444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구부러진 연결선 12"/>
            <p:cNvCxnSpPr>
              <a:stCxn id="6" idx="5"/>
            </p:cNvCxnSpPr>
            <p:nvPr/>
          </p:nvCxnSpPr>
          <p:spPr>
            <a:xfrm rot="5400000" flipH="1" flipV="1">
              <a:off x="695399" y="5216845"/>
              <a:ext cx="851741" cy="300387"/>
            </a:xfrm>
            <a:prstGeom prst="curvedConnector3">
              <a:avLst>
                <a:gd name="adj1" fmla="val -367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구부러진 연결선 14"/>
            <p:cNvCxnSpPr>
              <a:stCxn id="7" idx="3"/>
            </p:cNvCxnSpPr>
            <p:nvPr/>
          </p:nvCxnSpPr>
          <p:spPr>
            <a:xfrm rot="5400000" flipH="1">
              <a:off x="1139803" y="5216846"/>
              <a:ext cx="851741" cy="300386"/>
            </a:xfrm>
            <a:prstGeom prst="curvedConnector3">
              <a:avLst>
                <a:gd name="adj1" fmla="val -36744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2211597" y="3356992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직선 연결선 19"/>
            <p:cNvCxnSpPr>
              <a:stCxn id="19" idx="3"/>
              <a:endCxn id="2" idx="0"/>
            </p:cNvCxnSpPr>
            <p:nvPr/>
          </p:nvCxnSpPr>
          <p:spPr>
            <a:xfrm flipH="1">
              <a:off x="1343472" y="3848693"/>
              <a:ext cx="952488" cy="516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3296758" y="4400520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/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직선 연결선 25"/>
            <p:cNvCxnSpPr>
              <a:stCxn id="19" idx="5"/>
              <a:endCxn id="24" idx="0"/>
            </p:cNvCxnSpPr>
            <p:nvPr/>
          </p:nvCxnSpPr>
          <p:spPr>
            <a:xfrm>
              <a:off x="2703298" y="3848693"/>
              <a:ext cx="881492" cy="5518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2720694" y="530120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872822" y="530120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연결선 33"/>
            <p:cNvCxnSpPr>
              <a:stCxn id="32" idx="0"/>
              <a:endCxn id="24" idx="3"/>
            </p:cNvCxnSpPr>
            <p:nvPr/>
          </p:nvCxnSpPr>
          <p:spPr>
            <a:xfrm flipV="1">
              <a:off x="3008726" y="4892221"/>
              <a:ext cx="372395" cy="408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33" idx="0"/>
              <a:endCxn id="24" idx="5"/>
            </p:cNvCxnSpPr>
            <p:nvPr/>
          </p:nvCxnSpPr>
          <p:spPr>
            <a:xfrm flipH="1" flipV="1">
              <a:off x="3788459" y="4892221"/>
              <a:ext cx="372395" cy="408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구부러진 연결선 39"/>
            <p:cNvCxnSpPr>
              <a:stCxn id="7" idx="5"/>
            </p:cNvCxnSpPr>
            <p:nvPr/>
          </p:nvCxnSpPr>
          <p:spPr>
            <a:xfrm rot="5400000" flipH="1" flipV="1">
              <a:off x="1330561" y="4725699"/>
              <a:ext cx="1859853" cy="274567"/>
            </a:xfrm>
            <a:prstGeom prst="curvedConnector3">
              <a:avLst>
                <a:gd name="adj1" fmla="val -168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구부러진 연결선 42"/>
            <p:cNvCxnSpPr>
              <a:stCxn id="32" idx="3"/>
            </p:cNvCxnSpPr>
            <p:nvPr/>
          </p:nvCxnSpPr>
          <p:spPr>
            <a:xfrm rot="5400000" flipH="1">
              <a:off x="1764768" y="4752620"/>
              <a:ext cx="1835968" cy="244611"/>
            </a:xfrm>
            <a:prstGeom prst="curvedConnector3">
              <a:avLst>
                <a:gd name="adj1" fmla="val -17046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구부러진 연결선 45"/>
            <p:cNvCxnSpPr>
              <a:stCxn id="32" idx="5"/>
            </p:cNvCxnSpPr>
            <p:nvPr/>
          </p:nvCxnSpPr>
          <p:spPr>
            <a:xfrm rot="5400000" flipH="1" flipV="1">
              <a:off x="2930777" y="5258201"/>
              <a:ext cx="816325" cy="253091"/>
            </a:xfrm>
            <a:prstGeom prst="curvedConnector3">
              <a:avLst>
                <a:gd name="adj1" fmla="val -383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구부러진 연결선 48"/>
            <p:cNvCxnSpPr>
              <a:stCxn id="33" idx="3"/>
            </p:cNvCxnSpPr>
            <p:nvPr/>
          </p:nvCxnSpPr>
          <p:spPr>
            <a:xfrm rot="5400000" flipH="1">
              <a:off x="3392983" y="5228708"/>
              <a:ext cx="816325" cy="312078"/>
            </a:xfrm>
            <a:prstGeom prst="curvedConnector3">
              <a:avLst>
                <a:gd name="adj1" fmla="val -38338"/>
              </a:avLst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3503712" y="3933056"/>
              <a:ext cx="711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358738" y="378904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err="1" smtClean="0"/>
                <a:t>후속자</a:t>
              </a:r>
              <a:r>
                <a:rPr lang="ko-KR" altLang="en-US" dirty="0" smtClean="0"/>
                <a:t> 스레드</a:t>
              </a:r>
              <a:endParaRPr lang="ko-KR" altLang="en-US" dirty="0"/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>
              <a:off x="3503712" y="3573016"/>
              <a:ext cx="711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355650" y="340168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선행자</a:t>
              </a:r>
              <a:r>
                <a:rPr lang="ko-KR" altLang="en-US" dirty="0" smtClean="0"/>
                <a:t> 스레드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67408" y="6321675"/>
              <a:ext cx="37444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그림 </a:t>
              </a:r>
              <a:r>
                <a:rPr lang="en-US" altLang="ko-KR" sz="1100" dirty="0" smtClean="0"/>
                <a:t>7-30 </a:t>
              </a:r>
              <a:r>
                <a:rPr lang="ko-KR" altLang="en-US" sz="1100" dirty="0" err="1" smtClean="0"/>
                <a:t>선행자</a:t>
              </a:r>
              <a:r>
                <a:rPr lang="en-US" altLang="ko-KR" sz="1100" dirty="0" smtClean="0"/>
                <a:t>/</a:t>
              </a:r>
              <a:r>
                <a:rPr lang="ko-KR" altLang="en-US" sz="1100" dirty="0" err="1" smtClean="0"/>
                <a:t>후속자</a:t>
              </a:r>
              <a:r>
                <a:rPr lang="ko-KR" altLang="en-US" sz="1100" dirty="0" smtClean="0"/>
                <a:t> 스레드를 갖는 스레드 이진 트리</a:t>
              </a:r>
              <a:endParaRPr lang="ko-KR" altLang="en-US" sz="1100" dirty="0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465110" y="3501008"/>
            <a:ext cx="5535546" cy="3090371"/>
            <a:chOff x="6465110" y="3501008"/>
            <a:chExt cx="5535546" cy="3090371"/>
          </a:xfrm>
        </p:grpSpPr>
        <p:sp>
          <p:nvSpPr>
            <p:cNvPr id="60" name="타원 59"/>
            <p:cNvSpPr/>
            <p:nvPr/>
          </p:nvSpPr>
          <p:spPr>
            <a:xfrm>
              <a:off x="7041174" y="4509120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*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6465110" y="5445224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7617238" y="5445224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3" name="직선 연결선 62"/>
            <p:cNvCxnSpPr>
              <a:stCxn id="60" idx="3"/>
              <a:endCxn id="61" idx="0"/>
            </p:cNvCxnSpPr>
            <p:nvPr/>
          </p:nvCxnSpPr>
          <p:spPr>
            <a:xfrm flipH="1">
              <a:off x="6753142" y="5000821"/>
              <a:ext cx="372395" cy="444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60" idx="5"/>
              <a:endCxn id="62" idx="0"/>
            </p:cNvCxnSpPr>
            <p:nvPr/>
          </p:nvCxnSpPr>
          <p:spPr>
            <a:xfrm>
              <a:off x="7532875" y="5000821"/>
              <a:ext cx="372395" cy="4444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구부러진 연결선 64"/>
            <p:cNvCxnSpPr>
              <a:stCxn id="61" idx="5"/>
            </p:cNvCxnSpPr>
            <p:nvPr/>
          </p:nvCxnSpPr>
          <p:spPr>
            <a:xfrm rot="5400000" flipH="1" flipV="1">
              <a:off x="6681133" y="5360861"/>
              <a:ext cx="851741" cy="300387"/>
            </a:xfrm>
            <a:prstGeom prst="curvedConnector3">
              <a:avLst>
                <a:gd name="adj1" fmla="val -367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/>
            <p:cNvSpPr/>
            <p:nvPr/>
          </p:nvSpPr>
          <p:spPr>
            <a:xfrm>
              <a:off x="8197331" y="3501008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-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직선 연결선 67"/>
            <p:cNvCxnSpPr>
              <a:stCxn id="67" idx="3"/>
              <a:endCxn id="60" idx="0"/>
            </p:cNvCxnSpPr>
            <p:nvPr/>
          </p:nvCxnSpPr>
          <p:spPr>
            <a:xfrm flipH="1">
              <a:off x="7329206" y="3992709"/>
              <a:ext cx="952488" cy="516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/>
            <p:cNvSpPr/>
            <p:nvPr/>
          </p:nvSpPr>
          <p:spPr>
            <a:xfrm>
              <a:off x="9282492" y="4544536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/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직선 연결선 69"/>
            <p:cNvCxnSpPr>
              <a:stCxn id="67" idx="5"/>
              <a:endCxn id="69" idx="0"/>
            </p:cNvCxnSpPr>
            <p:nvPr/>
          </p:nvCxnSpPr>
          <p:spPr>
            <a:xfrm>
              <a:off x="8689032" y="3992709"/>
              <a:ext cx="881492" cy="5518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/>
            <p:cNvSpPr/>
            <p:nvPr/>
          </p:nvSpPr>
          <p:spPr>
            <a:xfrm>
              <a:off x="8706428" y="5445224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9858556" y="5445224"/>
              <a:ext cx="576064" cy="57606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3" name="직선 연결선 72"/>
            <p:cNvCxnSpPr>
              <a:stCxn id="71" idx="0"/>
              <a:endCxn id="69" idx="3"/>
            </p:cNvCxnSpPr>
            <p:nvPr/>
          </p:nvCxnSpPr>
          <p:spPr>
            <a:xfrm flipV="1">
              <a:off x="8994460" y="5036237"/>
              <a:ext cx="372395" cy="408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72" idx="0"/>
              <a:endCxn id="69" idx="5"/>
            </p:cNvCxnSpPr>
            <p:nvPr/>
          </p:nvCxnSpPr>
          <p:spPr>
            <a:xfrm flipH="1" flipV="1">
              <a:off x="9774193" y="5036237"/>
              <a:ext cx="372395" cy="408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구부러진 연결선 74"/>
            <p:cNvCxnSpPr>
              <a:stCxn id="62" idx="5"/>
            </p:cNvCxnSpPr>
            <p:nvPr/>
          </p:nvCxnSpPr>
          <p:spPr>
            <a:xfrm rot="5400000" flipH="1" flipV="1">
              <a:off x="7316295" y="4869715"/>
              <a:ext cx="1859853" cy="274567"/>
            </a:xfrm>
            <a:prstGeom prst="curvedConnector3">
              <a:avLst>
                <a:gd name="adj1" fmla="val -1682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구부러진 연결선 76"/>
            <p:cNvCxnSpPr>
              <a:stCxn id="71" idx="5"/>
            </p:cNvCxnSpPr>
            <p:nvPr/>
          </p:nvCxnSpPr>
          <p:spPr>
            <a:xfrm rot="5400000" flipH="1" flipV="1">
              <a:off x="8916511" y="5402217"/>
              <a:ext cx="816325" cy="253091"/>
            </a:xfrm>
            <a:prstGeom prst="curvedConnector3">
              <a:avLst>
                <a:gd name="adj1" fmla="val -383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/>
            <p:nvPr/>
          </p:nvCxnSpPr>
          <p:spPr>
            <a:xfrm>
              <a:off x="9489446" y="4077072"/>
              <a:ext cx="711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0344472" y="3933056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err="1" smtClean="0"/>
                <a:t>후속자</a:t>
              </a:r>
              <a:r>
                <a:rPr lang="ko-KR" altLang="en-US" dirty="0" smtClean="0"/>
                <a:t> 스레드</a:t>
              </a:r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28794" y="6329769"/>
              <a:ext cx="3239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그림 </a:t>
              </a:r>
              <a:r>
                <a:rPr lang="en-US" altLang="ko-KR" sz="1100" dirty="0" smtClean="0"/>
                <a:t>7-31 </a:t>
              </a:r>
              <a:r>
                <a:rPr lang="ko-KR" altLang="en-US" sz="1100" dirty="0" err="1" smtClean="0"/>
                <a:t>후속자</a:t>
              </a:r>
              <a:r>
                <a:rPr lang="ko-KR" altLang="en-US" sz="1100" dirty="0" smtClean="0"/>
                <a:t> 스레드를 갖는 스레드 이진 트리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9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6804892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트리의 개념을 이해한다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이진 트리의 자료구조를 알아본다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이진 트리의 순회를 이해한다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이진 탐색 트리의 개념을 이해하고 연산 방법을 이해한다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히프의</a:t>
            </a:r>
            <a:r>
              <a:rPr lang="ko-KR" altLang="en-US" sz="1400" dirty="0" smtClean="0"/>
              <a:t> 자료구조를 이해한다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6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개념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트리를 </a:t>
            </a:r>
            <a:r>
              <a:rPr lang="ko-KR" altLang="en-US" sz="1600" dirty="0" err="1" smtClean="0"/>
              <a:t>탐색용</a:t>
            </a:r>
            <a:r>
              <a:rPr lang="ko-KR" altLang="en-US" sz="1600" dirty="0" smtClean="0"/>
              <a:t>  자료구조로 이용하기 위해 원소의 크기에 따라 노드의 위치를 정한 것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탐색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자료를 찾는 것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자료를 식별할 수 있는 유일한 값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효율적인 탐색 작업을 하려면 이진 탐색 트리를 다음과 같이 정의 할 수 있다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모든 원소는 서로 다른 유일한 키를 갖는다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왼쪽 서브 트리에 있는 원소들의 키는 그 루트의 키보다 작다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오른쪽 서브 트리에 있는 원소들의 키는 그 루트의 키보다 크다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왼쪽 서브 트리와 오른쪽 서브 트리도 이진 탐색 트리다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284984"/>
            <a:ext cx="4248472" cy="32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트리에서 키 값이 </a:t>
            </a:r>
            <a:r>
              <a:rPr lang="en-US" altLang="ko-KR" sz="1600" dirty="0" smtClean="0"/>
              <a:t>x</a:t>
            </a:r>
            <a:r>
              <a:rPr lang="ko-KR" altLang="en-US" sz="1600" dirty="0" smtClean="0"/>
              <a:t>인 원소를 탐색하는 경우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if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키 값 </a:t>
            </a:r>
            <a:r>
              <a:rPr lang="en-US" altLang="ko-KR" sz="1600" dirty="0" smtClean="0"/>
              <a:t>x = </a:t>
            </a:r>
            <a:r>
              <a:rPr lang="ko-KR" altLang="en-US" sz="1600" dirty="0" smtClean="0"/>
              <a:t>루트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노드의 키 값 </a:t>
            </a:r>
            <a:r>
              <a:rPr lang="en-US" altLang="ko-KR" sz="1600" dirty="0" smtClean="0"/>
              <a:t>)  </a:t>
            </a:r>
            <a:r>
              <a:rPr lang="ko-KR" altLang="en-US" sz="1600" dirty="0" smtClean="0"/>
              <a:t>원하는 원소를 </a:t>
            </a:r>
            <a:r>
              <a:rPr lang="ko-KR" altLang="en-US" sz="1600" dirty="0" err="1" smtClean="0"/>
              <a:t>찾았으므로</a:t>
            </a:r>
            <a:r>
              <a:rPr lang="ko-KR" altLang="en-US" sz="1600" dirty="0" smtClean="0"/>
              <a:t>  탐색 연산 성공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 else if (</a:t>
            </a:r>
            <a:r>
              <a:rPr lang="ko-KR" altLang="en-US" sz="1600" dirty="0" smtClean="0"/>
              <a:t>키 값 </a:t>
            </a:r>
            <a:r>
              <a:rPr lang="en-US" altLang="ko-KR" sz="1600" dirty="0" smtClean="0"/>
              <a:t>x &lt; </a:t>
            </a:r>
            <a:r>
              <a:rPr lang="ko-KR" altLang="en-US" sz="1600" dirty="0" smtClean="0"/>
              <a:t>루트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노드의 키 값 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루트 노드의 왼쪽 서브 트리에서 탐색 연산 수행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else if(</a:t>
            </a:r>
            <a:r>
              <a:rPr lang="ko-KR" altLang="en-US" sz="1600" dirty="0" smtClean="0"/>
              <a:t>키 값 </a:t>
            </a:r>
            <a:r>
              <a:rPr lang="en-US" altLang="ko-KR" sz="1600" dirty="0" smtClean="0"/>
              <a:t>x &gt; </a:t>
            </a:r>
            <a:r>
              <a:rPr lang="ko-KR" altLang="en-US" sz="1600" dirty="0" smtClean="0"/>
              <a:t>루트 노드의 키 값 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루트 노드이 오른쪽 서브 트리에서 탐색 연산 수행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다음 이진 트리에서 원소 </a:t>
            </a:r>
            <a:r>
              <a:rPr lang="en-US" altLang="ko-KR" sz="1600" dirty="0" smtClean="0"/>
              <a:t>11</a:t>
            </a:r>
            <a:r>
              <a:rPr lang="ko-KR" altLang="en-US" sz="1600" dirty="0" smtClean="0"/>
              <a:t>을 탐색해 보자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찾는 키 값 </a:t>
            </a:r>
            <a:r>
              <a:rPr lang="en-US" altLang="ko-KR" sz="1600" dirty="0" smtClean="0"/>
              <a:t>11 &gt; </a:t>
            </a:r>
            <a:r>
              <a:rPr lang="ko-KR" altLang="en-US" sz="1600" dirty="0" smtClean="0"/>
              <a:t>루트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노드 값 </a:t>
            </a:r>
            <a:r>
              <a:rPr lang="en-US" altLang="ko-KR" sz="1600" dirty="0" smtClean="0"/>
              <a:t>8 </a:t>
            </a:r>
            <a:r>
              <a:rPr lang="ko-KR" altLang="en-US" sz="1600" dirty="0" smtClean="0"/>
              <a:t>이므로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오른쪽 서브 트리를 탐색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찾는 키 값 </a:t>
            </a:r>
            <a:r>
              <a:rPr lang="en-US" altLang="ko-KR" sz="1600" dirty="0" smtClean="0"/>
              <a:t>11 &gt; </a:t>
            </a:r>
            <a:r>
              <a:rPr lang="ko-KR" altLang="en-US" sz="1600" dirty="0" smtClean="0"/>
              <a:t>노드의 키 값 </a:t>
            </a:r>
            <a:r>
              <a:rPr lang="en-US" altLang="ko-KR" sz="1600" dirty="0" smtClean="0"/>
              <a:t>10 </a:t>
            </a:r>
            <a:r>
              <a:rPr lang="ko-KR" altLang="en-US" sz="1600" dirty="0" smtClean="0"/>
              <a:t>이므로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오른쪽 서브 트리를 탐색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찾는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키 값 </a:t>
            </a:r>
            <a:r>
              <a:rPr lang="en-US" altLang="ko-KR" sz="1600" dirty="0" smtClean="0"/>
              <a:t>11 &lt; </a:t>
            </a:r>
            <a:r>
              <a:rPr lang="ko-KR" altLang="en-US" sz="1600" dirty="0" smtClean="0"/>
              <a:t>노드의 키 값 </a:t>
            </a:r>
            <a:r>
              <a:rPr lang="en-US" altLang="ko-KR" sz="1600" dirty="0" smtClean="0"/>
              <a:t>14 </a:t>
            </a:r>
            <a:r>
              <a:rPr lang="ko-KR" altLang="en-US" sz="1600" dirty="0" smtClean="0"/>
              <a:t>이므로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왼쪽 서브 트리를 탐색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찾는 키 값 </a:t>
            </a:r>
            <a:r>
              <a:rPr lang="en-US" altLang="ko-KR" sz="1600" dirty="0" smtClean="0"/>
              <a:t>11 == </a:t>
            </a:r>
            <a:r>
              <a:rPr lang="ko-KR" altLang="en-US" sz="1600" dirty="0" smtClean="0"/>
              <a:t>노드의 키 값 </a:t>
            </a:r>
            <a:r>
              <a:rPr lang="en-US" altLang="ko-KR" sz="1600" dirty="0" smtClean="0"/>
              <a:t>11 </a:t>
            </a:r>
            <a:r>
              <a:rPr lang="ko-KR" altLang="en-US" sz="1600" dirty="0" smtClean="0"/>
              <a:t>이므로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탐색 성공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30" y="3212976"/>
            <a:ext cx="4500849" cy="32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삽입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트리에 삽입을 하려면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삽입하려는 원소가 트리에 있는지 먼저 탐색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삽입하려는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원소가 있으면 삽입 연산을 수행하지 않음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탐색 실패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탐색 실패가 발생한 위치에 원소를 삽입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ym typeface="Wingdings" panose="05000000000000000000" pitchFamily="2" charset="2"/>
              </a:rPr>
              <a:t>이진 탐색 트리에 </a:t>
            </a:r>
            <a:r>
              <a:rPr lang="en-US" altLang="ko-KR" sz="1600" dirty="0" smtClean="0">
                <a:sym typeface="Wingdings" panose="05000000000000000000" pitchFamily="2" charset="2"/>
              </a:rPr>
              <a:t>4</a:t>
            </a:r>
            <a:r>
              <a:rPr lang="ko-KR" altLang="en-US" sz="1600" dirty="0" smtClean="0">
                <a:sym typeface="Wingdings" panose="05000000000000000000" pitchFamily="2" charset="2"/>
              </a:rPr>
              <a:t>를 삽입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38" y="2780928"/>
            <a:ext cx="7896200" cy="34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삭제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트리에 삭제 하려면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삭제하려는 원소가 트리에 있는지 먼저 탐색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노드는 자식 노드 수에 따라 다음 세가지 경우 중 하나이다</a:t>
            </a:r>
            <a:r>
              <a:rPr lang="en-US" altLang="ko-KR" sz="1600" dirty="0" smtClean="0"/>
              <a:t>.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노드가 단말 노드인 경우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차수 </a:t>
            </a:r>
            <a:r>
              <a:rPr lang="en-US" altLang="ko-KR" sz="1600" dirty="0" smtClean="0"/>
              <a:t>= 0)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노드가 자식 노드를 한 개 가진 경우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차수</a:t>
            </a:r>
            <a:r>
              <a:rPr lang="en-US" altLang="ko-KR" sz="1600" dirty="0" smtClean="0"/>
              <a:t> = 1)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노드가 자식 노드를 두 개 가진 경우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차수</a:t>
            </a:r>
            <a:r>
              <a:rPr lang="en-US" altLang="ko-KR" sz="1600" dirty="0" smtClean="0"/>
              <a:t> = 2)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삭제한 후에도 이진 탐색 트리를 유지해야 하므로 후속 처리가 필요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9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삭제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노드가 단말 노드인 경우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차수 </a:t>
            </a:r>
            <a:r>
              <a:rPr lang="en-US" altLang="ko-KR" sz="1600" dirty="0" smtClean="0"/>
              <a:t>= 0) </a:t>
            </a:r>
            <a:r>
              <a:rPr lang="ko-KR" altLang="en-US" sz="1600" dirty="0" smtClean="0"/>
              <a:t>의 삭제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단말 노드인 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를 삭제 하는 경우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10" y="2132856"/>
            <a:ext cx="8400256" cy="3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이진 탐색 트리의 삭제 연산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</a:t>
            </a:r>
            <a:r>
              <a:rPr lang="ko-KR" altLang="en-US" sz="1600" dirty="0"/>
              <a:t>노드가 </a:t>
            </a:r>
            <a:r>
              <a:rPr lang="ko-KR" altLang="en-US" sz="1600" dirty="0" smtClean="0"/>
              <a:t>자식 노드를 한 개 가진 경우</a:t>
            </a:r>
            <a:r>
              <a:rPr lang="en-US" altLang="ko-KR" sz="1600" dirty="0"/>
              <a:t>(</a:t>
            </a:r>
            <a:r>
              <a:rPr lang="ko-KR" altLang="en-US" sz="1600" dirty="0"/>
              <a:t>차수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1) </a:t>
            </a:r>
            <a:r>
              <a:rPr lang="ko-KR" altLang="en-US" sz="1600" dirty="0"/>
              <a:t>의 삭제 </a:t>
            </a:r>
            <a:r>
              <a:rPr lang="ko-KR" altLang="en-US" sz="1600" dirty="0" smtClean="0"/>
              <a:t>연산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탐색을 실행 후 노드를 삭제하면 자식 노드는 트리에서 빠져나가게 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자식 노드를 삭제된 노드의 자리로 올려 주면 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자식 노드 한 개를 가진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을 삭제 </a:t>
            </a:r>
            <a:r>
              <a:rPr lang="ko-KR" altLang="en-US" sz="1600" dirty="0"/>
              <a:t>하는 </a:t>
            </a:r>
            <a:r>
              <a:rPr lang="ko-KR" altLang="en-US" sz="1600" dirty="0" smtClean="0"/>
              <a:t>경우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2014344"/>
            <a:ext cx="5688632" cy="46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이진 탐색 트리의 삭제 연산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</a:t>
            </a:r>
            <a:r>
              <a:rPr lang="ko-KR" altLang="en-US" sz="1600" dirty="0"/>
              <a:t>노드가 </a:t>
            </a:r>
            <a:r>
              <a:rPr lang="ko-KR" altLang="en-US" sz="1600" dirty="0" smtClean="0"/>
              <a:t>자식 노드를 두 개 가진 경우</a:t>
            </a:r>
            <a:r>
              <a:rPr lang="en-US" altLang="ko-KR" sz="1600" dirty="0"/>
              <a:t>(</a:t>
            </a:r>
            <a:r>
              <a:rPr lang="ko-KR" altLang="en-US" sz="1600" dirty="0"/>
              <a:t>차수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2) </a:t>
            </a:r>
            <a:r>
              <a:rPr lang="ko-KR" altLang="en-US" sz="1600" dirty="0"/>
              <a:t>의 삭제 </a:t>
            </a:r>
            <a:r>
              <a:rPr lang="ko-KR" altLang="en-US" sz="1600" dirty="0" smtClean="0"/>
              <a:t>연산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삭제를 실행 한 후 삭제한 위치에 어떤 자손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자식 뿐만 아니라 왼쪽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오른쪽 직계 자손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에게 넘겨 줄까 선택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삭제 위치에 옮길 자손은 왼쪽 서브 트리 에서는 가장 큰 값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 서브트리에서는 가장 작은 값이 후보가 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삭제를 하고 자손 중 하나에게 자리를 물려준 후에도 이진 탐색 트리가 유지 되어야 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02" y="2852936"/>
            <a:ext cx="5335203" cy="33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이진 탐색 트리의 삭제 연산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삭제할 </a:t>
            </a:r>
            <a:r>
              <a:rPr lang="ko-KR" altLang="en-US" sz="1600" dirty="0"/>
              <a:t>노드가 </a:t>
            </a:r>
            <a:r>
              <a:rPr lang="ko-KR" altLang="en-US" sz="1600" dirty="0" smtClean="0"/>
              <a:t>자식 노드를 두 개 가진 경우</a:t>
            </a:r>
            <a:r>
              <a:rPr lang="en-US" altLang="ko-KR" sz="1600" dirty="0"/>
              <a:t>(</a:t>
            </a:r>
            <a:r>
              <a:rPr lang="ko-KR" altLang="en-US" sz="1600" dirty="0"/>
              <a:t>차수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2) </a:t>
            </a:r>
            <a:r>
              <a:rPr lang="ko-KR" altLang="en-US" sz="1600" dirty="0"/>
              <a:t>의 삭제 </a:t>
            </a:r>
            <a:r>
              <a:rPr lang="ko-KR" altLang="en-US" sz="1600" dirty="0" smtClean="0"/>
              <a:t>연산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루트 노드 값인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을 삭제하는 경우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68" y="1908307"/>
            <a:ext cx="6048672" cy="472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균형 이진 </a:t>
            </a:r>
            <a:r>
              <a:rPr lang="ko-KR" altLang="en-US" sz="1600" dirty="0"/>
              <a:t>탐색 트리의 </a:t>
            </a:r>
            <a:r>
              <a:rPr lang="ko-KR" altLang="en-US" sz="1600" dirty="0" smtClean="0"/>
              <a:t>개념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트리의 좌우 균형이 잘 맞으면 탐색의 성능이 높다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균형이 잘 맞는다는 것은 트리의 높이에도 밀접한 영향이 있다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다음 트리에서 균형이 맞은 것은 둘 중 어느 것</a:t>
            </a:r>
            <a:r>
              <a:rPr lang="en-US" altLang="ko-KR" sz="1600" dirty="0" smtClean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다음 트리에서 </a:t>
            </a:r>
            <a:r>
              <a:rPr lang="en-US" altLang="ko-KR" sz="1600" dirty="0" smtClean="0"/>
              <a:t>65</a:t>
            </a:r>
            <a:r>
              <a:rPr lang="ko-KR" altLang="en-US" sz="1600" dirty="0" smtClean="0"/>
              <a:t>를 탐색하기 위한 연산은 각각 몇 번 일어나는가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51" y="3068960"/>
            <a:ext cx="652837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9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개념과 유형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rgbClr val="FFFF00"/>
                </a:solidFill>
              </a:rPr>
              <a:t>AVL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트리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아델슨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벨스키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A</a:t>
            </a:r>
            <a:r>
              <a:rPr lang="en-US" altLang="ko-KR" sz="1600" dirty="0" smtClean="0"/>
              <a:t>delson-</a:t>
            </a:r>
            <a:r>
              <a:rPr lang="en-US" altLang="ko-KR" sz="1600" b="1" dirty="0" err="1" smtClean="0">
                <a:solidFill>
                  <a:srgbClr val="FFFF00"/>
                </a:solidFill>
              </a:rPr>
              <a:t>V</a:t>
            </a:r>
            <a:r>
              <a:rPr lang="en-US" altLang="ko-KR" sz="1600" dirty="0" err="1" smtClean="0"/>
              <a:t>elskii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와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란디스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L</a:t>
            </a:r>
            <a:r>
              <a:rPr lang="en-US" altLang="ko-KR" sz="1600" dirty="0" smtClean="0"/>
              <a:t>andis) </a:t>
            </a:r>
            <a:r>
              <a:rPr lang="ko-KR" altLang="en-US" sz="1600" dirty="0" smtClean="0"/>
              <a:t>가 제안한 대표적인 탐색 트리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트리는 각 노드에서 왼쪽 서브 트리의 높이 </a:t>
            </a:r>
            <a:r>
              <a:rPr lang="en-US" altLang="ko-KR" sz="1600" dirty="0" err="1" smtClean="0"/>
              <a:t>hL</a:t>
            </a:r>
            <a:r>
              <a:rPr lang="ko-KR" altLang="en-US" sz="1600" dirty="0" smtClean="0"/>
              <a:t>과 오른쪽 서브 트리의 높이 </a:t>
            </a:r>
            <a:r>
              <a:rPr lang="en-US" altLang="ko-KR" sz="1600" dirty="0" err="1" smtClean="0"/>
              <a:t>hR</a:t>
            </a:r>
            <a:r>
              <a:rPr lang="ko-KR" altLang="en-US" sz="1600" dirty="0" smtClean="0"/>
              <a:t>의 차이가 </a:t>
            </a:r>
            <a:r>
              <a:rPr lang="en-US" altLang="ko-KR" sz="1600" dirty="0" smtClean="0"/>
              <a:t>1 </a:t>
            </a:r>
            <a:r>
              <a:rPr lang="ko-KR" altLang="en-US" sz="1600" dirty="0" smtClean="0"/>
              <a:t>이하인 균형 트리이다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특징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왼쪽 서브 트리 </a:t>
            </a:r>
            <a:r>
              <a:rPr lang="en-US" altLang="ko-KR" sz="1600" dirty="0" smtClean="0"/>
              <a:t>&lt; </a:t>
            </a:r>
            <a:r>
              <a:rPr lang="ko-KR" altLang="en-US" sz="1600" dirty="0" err="1" smtClean="0"/>
              <a:t>부모노드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&lt; </a:t>
            </a:r>
            <a:r>
              <a:rPr lang="ko-KR" altLang="en-US" sz="1600" dirty="0" smtClean="0"/>
              <a:t>오른쪽 서브 트리 의 크기 관계를 갖는다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노드의 왼쪽 서브 트리 높이와 오른쪽 서브 트리 높이의 차이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hL-hR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인 노드의 균형 인수</a:t>
            </a:r>
            <a:r>
              <a:rPr lang="en-US" altLang="ko-KR" sz="1600" dirty="0" smtClean="0"/>
              <a:t>(BF : Balance Factor) </a:t>
            </a:r>
            <a:r>
              <a:rPr lang="ko-KR" altLang="en-US" sz="1600" dirty="0" smtClean="0"/>
              <a:t>를 관리한다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노드의 균형 인수로 </a:t>
            </a:r>
            <a:r>
              <a:rPr lang="en-US" altLang="ko-KR" sz="1600" dirty="0" smtClean="0"/>
              <a:t>{-1, 0, +1} </a:t>
            </a:r>
            <a:r>
              <a:rPr lang="ko-KR" altLang="en-US" sz="1600" dirty="0" smtClean="0"/>
              <a:t>값만 가지게 함으로써 왼쪽 서브 트리와 오른쪽 서브 트리의 균형을 항상 유지한다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8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7368" y="656640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트리는 선형 자료구조와 같이 </a:t>
            </a:r>
            <a:r>
              <a:rPr lang="en-US" altLang="ko-KR" sz="1600" dirty="0" smtClean="0"/>
              <a:t>1 : 1</a:t>
            </a:r>
            <a:r>
              <a:rPr lang="ko-KR" altLang="en-US" sz="1600" dirty="0" smtClean="0"/>
              <a:t>관계가 아니라 </a:t>
            </a:r>
            <a:r>
              <a:rPr lang="en-US" altLang="ko-KR" sz="1600" dirty="0" smtClean="0"/>
              <a:t>1 : n </a:t>
            </a:r>
            <a:r>
              <a:rPr lang="ko-KR" altLang="en-US" sz="1600" dirty="0" smtClean="0"/>
              <a:t>관계의 비선형 자료구조 이다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트리는 계층 관계로 만들어진 </a:t>
            </a:r>
            <a:r>
              <a:rPr lang="ko-KR" altLang="en-US" sz="1600" dirty="0" err="1" smtClean="0"/>
              <a:t>계층형</a:t>
            </a:r>
            <a:r>
              <a:rPr lang="ko-KR" altLang="en-US" sz="1600" dirty="0" smtClean="0"/>
              <a:t> 자료구조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트리의 이해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700808"/>
            <a:ext cx="5112818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0016" y="1700808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상범 에게 길동은 </a:t>
            </a:r>
            <a:r>
              <a:rPr lang="en-US" altLang="ko-KR" dirty="0" smtClean="0"/>
              <a:t>?   </a:t>
            </a:r>
            <a:r>
              <a:rPr lang="ko-KR" altLang="en-US" dirty="0" smtClean="0"/>
              <a:t>조상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상범 에게 </a:t>
            </a:r>
            <a:r>
              <a:rPr lang="ko-KR" altLang="en-US" dirty="0"/>
              <a:t>진호는 </a:t>
            </a:r>
            <a:r>
              <a:rPr lang="en-US" altLang="ko-KR" dirty="0"/>
              <a:t>?   </a:t>
            </a:r>
            <a:r>
              <a:rPr lang="ko-KR" altLang="en-US" dirty="0"/>
              <a:t>부모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상범 에게 상원은 </a:t>
            </a:r>
            <a:r>
              <a:rPr lang="en-US" altLang="ko-KR" dirty="0" smtClean="0"/>
              <a:t>?   </a:t>
            </a:r>
            <a:r>
              <a:rPr lang="ko-KR" altLang="en-US" dirty="0" smtClean="0"/>
              <a:t>형제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상범 에게 수영은 </a:t>
            </a:r>
            <a:r>
              <a:rPr lang="en-US" altLang="ko-KR" dirty="0" smtClean="0"/>
              <a:t>?   </a:t>
            </a:r>
            <a:r>
              <a:rPr lang="ko-KR" altLang="en-US" dirty="0" smtClean="0"/>
              <a:t>자식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40016" y="3588392"/>
            <a:ext cx="5760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조상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자신과 연결된 선을 따라 위로 올라가면서 만나는 사람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자손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자신과 연결된 선을 따라 아래로 내려가면서 만나는 사람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7182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개념과 유형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트리에서 </a:t>
            </a:r>
            <a:r>
              <a:rPr lang="en-US" altLang="ko-KR" sz="1600" dirty="0" smtClean="0"/>
              <a:t>BF </a:t>
            </a:r>
            <a:r>
              <a:rPr lang="ko-KR" altLang="en-US" sz="1600" dirty="0" smtClean="0"/>
              <a:t>구하기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BF = </a:t>
            </a:r>
            <a:r>
              <a:rPr lang="en-US" altLang="ko-KR" sz="1600" dirty="0" err="1" smtClean="0"/>
              <a:t>hL</a:t>
            </a:r>
            <a:r>
              <a:rPr lang="en-US" altLang="ko-KR" sz="1600" dirty="0" smtClean="0"/>
              <a:t> – </a:t>
            </a:r>
            <a:r>
              <a:rPr lang="en-US" altLang="ko-KR" sz="1600" dirty="0" err="1" smtClean="0"/>
              <a:t>hR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9, 53, 60, 65 </a:t>
            </a:r>
            <a:r>
              <a:rPr lang="ko-KR" altLang="en-US" sz="1600" dirty="0" smtClean="0"/>
              <a:t>는 단말 노드 이므로  </a:t>
            </a:r>
            <a:r>
              <a:rPr lang="en-US" altLang="ko-KR" sz="1600" dirty="0" smtClean="0"/>
              <a:t>BF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20 </a:t>
            </a:r>
            <a:r>
              <a:rPr lang="ko-KR" altLang="en-US" sz="1600" dirty="0" smtClean="0"/>
              <a:t>은 </a:t>
            </a:r>
            <a:r>
              <a:rPr lang="en-US" altLang="ko-KR" sz="1600" dirty="0" err="1" smtClean="0"/>
              <a:t>hL</a:t>
            </a:r>
            <a:r>
              <a:rPr lang="en-US" altLang="ko-KR" sz="1600" dirty="0" smtClean="0"/>
              <a:t>(1) – </a:t>
            </a:r>
            <a:r>
              <a:rPr lang="en-US" altLang="ko-KR" sz="1600" dirty="0" err="1" smtClean="0"/>
              <a:t>hR</a:t>
            </a:r>
            <a:r>
              <a:rPr lang="en-US" altLang="ko-KR" sz="1600" dirty="0" smtClean="0"/>
              <a:t>(0) =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62</a:t>
            </a:r>
            <a:r>
              <a:rPr lang="ko-KR" altLang="en-US" sz="1600" dirty="0" smtClean="0"/>
              <a:t>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hL</a:t>
            </a:r>
            <a:r>
              <a:rPr lang="en-US" altLang="ko-KR" sz="1600" dirty="0" smtClean="0"/>
              <a:t>(1) – </a:t>
            </a:r>
            <a:r>
              <a:rPr lang="en-US" altLang="ko-KR" sz="1600" dirty="0" err="1" smtClean="0"/>
              <a:t>hR</a:t>
            </a:r>
            <a:r>
              <a:rPr lang="en-US" altLang="ko-KR" sz="1600" dirty="0" smtClean="0"/>
              <a:t>(1) = 0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55</a:t>
            </a:r>
            <a:r>
              <a:rPr lang="ko-KR" altLang="en-US" sz="1600" dirty="0" smtClean="0"/>
              <a:t>는 </a:t>
            </a:r>
            <a:r>
              <a:rPr lang="en-US" altLang="ko-KR" sz="1600" dirty="0" err="1" smtClean="0"/>
              <a:t>hL</a:t>
            </a:r>
            <a:r>
              <a:rPr lang="en-US" altLang="ko-KR" sz="1600" dirty="0" smtClean="0"/>
              <a:t>(1) – </a:t>
            </a:r>
            <a:r>
              <a:rPr lang="en-US" altLang="ko-KR" sz="1600" dirty="0" err="1" smtClean="0"/>
              <a:t>hR</a:t>
            </a:r>
            <a:r>
              <a:rPr lang="en-US" altLang="ko-KR" sz="1600" dirty="0" smtClean="0"/>
              <a:t>(2) = -1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50</a:t>
            </a:r>
            <a:r>
              <a:rPr lang="ko-KR" altLang="en-US" sz="1600" dirty="0" smtClean="0"/>
              <a:t>은 </a:t>
            </a:r>
            <a:r>
              <a:rPr lang="en-US" altLang="ko-KR" sz="1600" dirty="0" err="1" smtClean="0"/>
              <a:t>hL</a:t>
            </a:r>
            <a:r>
              <a:rPr lang="en-US" altLang="ko-KR" sz="1600" dirty="0" smtClean="0"/>
              <a:t>(2) – </a:t>
            </a:r>
            <a:r>
              <a:rPr lang="en-US" altLang="ko-KR" sz="1600" dirty="0" err="1" smtClean="0"/>
              <a:t>hR</a:t>
            </a:r>
            <a:r>
              <a:rPr lang="en-US" altLang="ko-KR" sz="1600" dirty="0" smtClean="0"/>
              <a:t>(3) = -1 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2420888"/>
            <a:ext cx="757391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개념과 유형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비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8" y="1554040"/>
            <a:ext cx="6888088" cy="1958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8" y="4149080"/>
            <a:ext cx="6888088" cy="22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0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삽입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삭제 작업은 이진 탐색 트리와 같다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탐색 트리에서 노드의 삭제 후에 트리를 재구성 하는 것처럼 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트리에서 삽입과 삭제 연산 작업 후에 균형 인수를 확인하여 균형을 맞추는 재구성 작업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회전 연산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)</a:t>
            </a:r>
            <a:r>
              <a:rPr lang="ko-KR" altLang="en-US" sz="1600" dirty="0" smtClean="0"/>
              <a:t>이 필요하다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회전 연산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 단순 회전 연산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한 번 회전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RR </a:t>
            </a:r>
            <a:r>
              <a:rPr lang="ko-KR" altLang="en-US" sz="1600" dirty="0" smtClean="0"/>
              <a:t>회전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이중 회전 연산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두 번 회전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en-US" altLang="ko-KR" sz="1600" dirty="0" smtClean="0"/>
              <a:t>LR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RL </a:t>
            </a:r>
            <a:r>
              <a:rPr lang="ko-KR" altLang="en-US" sz="1600" dirty="0" smtClean="0"/>
              <a:t>회전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3356992"/>
            <a:ext cx="829450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307" y="656640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(Left-Left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삽입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연산 후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유형의 불균형이 발생했을 때 적용한다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LL </a:t>
            </a:r>
            <a:r>
              <a:rPr lang="ko-KR" altLang="en-US" sz="1600" dirty="0" smtClean="0"/>
              <a:t>유형이 불균형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불균형 발생 노드이 왼쪽 자식 노드와 자식의 왼쪽 자식 노드에 의해  왼쪽으로 치우침</a:t>
            </a:r>
            <a:r>
              <a:rPr lang="en-US" altLang="ko-KR" sz="1600" dirty="0" smtClean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문제가 발생한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을 오른쪽으로 회전하면 자연스럽게 </a:t>
            </a:r>
            <a:r>
              <a:rPr lang="en-US" altLang="ko-KR" sz="1600" dirty="0" smtClean="0"/>
              <a:t>25</a:t>
            </a:r>
            <a:r>
              <a:rPr lang="ko-KR" altLang="en-US" sz="1600" dirty="0" smtClean="0"/>
              <a:t>가 부모 노드가 되고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이 오른쪽 자식 노드가 되어 균형이 회복된다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왼쪽으로 치우치는 문제를 해결하기 위해 오른쪽으로 회전하는 것이다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207568" y="3500379"/>
            <a:ext cx="504056" cy="432048"/>
            <a:chOff x="2927648" y="2924944"/>
            <a:chExt cx="504056" cy="432048"/>
          </a:xfrm>
        </p:grpSpPr>
        <p:sp>
          <p:nvSpPr>
            <p:cNvPr id="2" name="타원 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487488" y="4292467"/>
            <a:ext cx="504056" cy="432048"/>
            <a:chOff x="2927648" y="2924944"/>
            <a:chExt cx="504056" cy="432048"/>
          </a:xfrm>
        </p:grpSpPr>
        <p:sp>
          <p:nvSpPr>
            <p:cNvPr id="12" name="타원 1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7648" y="2950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927648" y="4292467"/>
            <a:ext cx="504056" cy="432048"/>
            <a:chOff x="2927648" y="2924944"/>
            <a:chExt cx="504056" cy="432048"/>
          </a:xfrm>
        </p:grpSpPr>
        <p:sp>
          <p:nvSpPr>
            <p:cNvPr id="16" name="타원 1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7648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9416" y="5012547"/>
            <a:ext cx="504056" cy="432048"/>
            <a:chOff x="2927648" y="2924944"/>
            <a:chExt cx="504056" cy="432048"/>
          </a:xfrm>
        </p:grpSpPr>
        <p:sp>
          <p:nvSpPr>
            <p:cNvPr id="19" name="타원 1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연결선 21"/>
          <p:cNvCxnSpPr>
            <a:stCxn id="2" idx="4"/>
            <a:endCxn id="12" idx="7"/>
          </p:cNvCxnSpPr>
          <p:nvPr/>
        </p:nvCxnSpPr>
        <p:spPr>
          <a:xfrm flipH="1">
            <a:off x="1856264" y="3932427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" idx="4"/>
            <a:endCxn id="16" idx="1"/>
          </p:cNvCxnSpPr>
          <p:nvPr/>
        </p:nvCxnSpPr>
        <p:spPr>
          <a:xfrm>
            <a:off x="2423592" y="3932427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2" idx="3"/>
            <a:endCxn id="19" idx="7"/>
          </p:cNvCxnSpPr>
          <p:nvPr/>
        </p:nvCxnSpPr>
        <p:spPr>
          <a:xfrm flipH="1">
            <a:off x="1208192" y="4661243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5400" y="4782295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1424216" y="4018943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2910176" y="400200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2135560" y="320741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563864" y="5497566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43" name="오른쪽 화살표 42"/>
          <p:cNvSpPr/>
          <p:nvPr/>
        </p:nvSpPr>
        <p:spPr>
          <a:xfrm>
            <a:off x="3845453" y="3858570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75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grpSp>
        <p:nvGrpSpPr>
          <p:cNvPr id="44" name="그룹 43"/>
          <p:cNvGrpSpPr/>
          <p:nvPr/>
        </p:nvGrpSpPr>
        <p:grpSpPr>
          <a:xfrm>
            <a:off x="6502869" y="3426522"/>
            <a:ext cx="504056" cy="432048"/>
            <a:chOff x="2927648" y="2924944"/>
            <a:chExt cx="504056" cy="432048"/>
          </a:xfrm>
        </p:grpSpPr>
        <p:sp>
          <p:nvSpPr>
            <p:cNvPr id="45" name="타원 44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27648" y="2955641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782789" y="4218610"/>
            <a:ext cx="504056" cy="432048"/>
            <a:chOff x="2927648" y="2924944"/>
            <a:chExt cx="504056" cy="432048"/>
          </a:xfrm>
        </p:grpSpPr>
        <p:sp>
          <p:nvSpPr>
            <p:cNvPr id="48" name="타원 4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27648" y="292679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134717" y="4938690"/>
            <a:ext cx="504056" cy="432048"/>
            <a:chOff x="2927648" y="2924944"/>
            <a:chExt cx="504056" cy="432048"/>
          </a:xfrm>
        </p:grpSpPr>
        <p:sp>
          <p:nvSpPr>
            <p:cNvPr id="54" name="타원 53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6" name="직선 연결선 55"/>
          <p:cNvCxnSpPr>
            <a:stCxn id="45" idx="4"/>
            <a:endCxn id="48" idx="7"/>
          </p:cNvCxnSpPr>
          <p:nvPr/>
        </p:nvCxnSpPr>
        <p:spPr>
          <a:xfrm flipH="1">
            <a:off x="6151565" y="3858570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8" idx="3"/>
            <a:endCxn id="54" idx="7"/>
          </p:cNvCxnSpPr>
          <p:nvPr/>
        </p:nvCxnSpPr>
        <p:spPr>
          <a:xfrm flipH="1">
            <a:off x="5503493" y="4587386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990701" y="4708438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5831418" y="395884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6430861" y="313355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7750419" y="3826273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LL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10654606" y="4662489"/>
            <a:ext cx="504056" cy="432048"/>
            <a:chOff x="2927648" y="2924944"/>
            <a:chExt cx="504056" cy="432048"/>
          </a:xfrm>
        </p:grpSpPr>
        <p:sp>
          <p:nvSpPr>
            <p:cNvPr id="65" name="타원 64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853330" y="3912983"/>
            <a:ext cx="504056" cy="432048"/>
            <a:chOff x="2927648" y="2924944"/>
            <a:chExt cx="504056" cy="432048"/>
          </a:xfrm>
        </p:grpSpPr>
        <p:sp>
          <p:nvSpPr>
            <p:cNvPr id="68" name="타원 6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27648" y="295379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205258" y="4633063"/>
            <a:ext cx="504056" cy="432048"/>
            <a:chOff x="2927648" y="2924944"/>
            <a:chExt cx="504056" cy="432048"/>
          </a:xfrm>
        </p:grpSpPr>
        <p:sp>
          <p:nvSpPr>
            <p:cNvPr id="71" name="타원 7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/>
          <p:cNvCxnSpPr>
            <a:stCxn id="65" idx="1"/>
            <a:endCxn id="68" idx="5"/>
          </p:cNvCxnSpPr>
          <p:nvPr/>
        </p:nvCxnSpPr>
        <p:spPr>
          <a:xfrm flipH="1" flipV="1">
            <a:off x="10222106" y="4281759"/>
            <a:ext cx="495772" cy="44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8" idx="3"/>
            <a:endCxn id="71" idx="7"/>
          </p:cNvCxnSpPr>
          <p:nvPr/>
        </p:nvCxnSpPr>
        <p:spPr>
          <a:xfrm flipH="1">
            <a:off x="9574034" y="4281759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061242" y="440281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9790058" y="363945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10553805" y="43587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cxnSp>
        <p:nvCxnSpPr>
          <p:cNvPr id="83" name="구부러진 연결선 82"/>
          <p:cNvCxnSpPr>
            <a:stCxn id="45" idx="6"/>
          </p:cNvCxnSpPr>
          <p:nvPr/>
        </p:nvCxnSpPr>
        <p:spPr>
          <a:xfrm>
            <a:off x="6934917" y="3642546"/>
            <a:ext cx="23415" cy="1042105"/>
          </a:xfrm>
          <a:prstGeom prst="curvedConnector3">
            <a:avLst>
              <a:gd name="adj1" fmla="val 1076297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구부러진 연결선 88"/>
          <p:cNvCxnSpPr>
            <a:stCxn id="48" idx="1"/>
          </p:cNvCxnSpPr>
          <p:nvPr/>
        </p:nvCxnSpPr>
        <p:spPr>
          <a:xfrm rot="5400000" flipH="1" flipV="1">
            <a:off x="5839119" y="3618132"/>
            <a:ext cx="670693" cy="656808"/>
          </a:xfrm>
          <a:prstGeom prst="curvedConnector3">
            <a:avLst>
              <a:gd name="adj1" fmla="val 111857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863532" y="5497566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9685957" y="5497566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0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306" y="656640"/>
            <a:ext cx="11629357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(Right-Right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삽입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연산 후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유형의 불균형이 발생했을 때 적용한다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RR </a:t>
            </a:r>
            <a:r>
              <a:rPr lang="ko-KR" altLang="en-US" sz="1600" dirty="0" smtClean="0"/>
              <a:t>유형이 불균형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불균형 발생 노드의 오른쪽 자식 노드와 자식의 오른쪽 자식 노드에 의해  오른쪽으로 치우침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문제가 발생한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을 왼쪽으로 회전하면 자연스럽게 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가 부모 노드가 되고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이 왼쪽 자식 노드가 되어 균형이 회복된다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오른쪽으로 치우치는 문제를 해결하기 위해 왼쪽으로 회전하는 것이다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19536" y="3500379"/>
            <a:ext cx="504056" cy="432048"/>
            <a:chOff x="2927648" y="2924944"/>
            <a:chExt cx="504056" cy="432048"/>
          </a:xfrm>
        </p:grpSpPr>
        <p:sp>
          <p:nvSpPr>
            <p:cNvPr id="2" name="타원 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199456" y="4292467"/>
            <a:ext cx="504056" cy="432048"/>
            <a:chOff x="2927648" y="2924944"/>
            <a:chExt cx="504056" cy="432048"/>
          </a:xfrm>
        </p:grpSpPr>
        <p:sp>
          <p:nvSpPr>
            <p:cNvPr id="12" name="타원 1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27648" y="2950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639616" y="4292467"/>
            <a:ext cx="504056" cy="432048"/>
            <a:chOff x="2927648" y="2924944"/>
            <a:chExt cx="504056" cy="432048"/>
          </a:xfrm>
        </p:grpSpPr>
        <p:sp>
          <p:nvSpPr>
            <p:cNvPr id="16" name="타원 1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7648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35450" y="5076066"/>
            <a:ext cx="504056" cy="432048"/>
            <a:chOff x="2927648" y="2924944"/>
            <a:chExt cx="504056" cy="432048"/>
          </a:xfrm>
        </p:grpSpPr>
        <p:sp>
          <p:nvSpPr>
            <p:cNvPr id="19" name="타원 1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80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연결선 21"/>
          <p:cNvCxnSpPr>
            <a:stCxn id="2" idx="4"/>
            <a:endCxn id="12" idx="7"/>
          </p:cNvCxnSpPr>
          <p:nvPr/>
        </p:nvCxnSpPr>
        <p:spPr>
          <a:xfrm flipH="1">
            <a:off x="1568232" y="3932427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" idx="4"/>
            <a:endCxn id="16" idx="1"/>
          </p:cNvCxnSpPr>
          <p:nvPr/>
        </p:nvCxnSpPr>
        <p:spPr>
          <a:xfrm>
            <a:off x="2135560" y="3932427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6" idx="5"/>
            <a:endCxn id="19" idx="0"/>
          </p:cNvCxnSpPr>
          <p:nvPr/>
        </p:nvCxnSpPr>
        <p:spPr>
          <a:xfrm>
            <a:off x="3008392" y="4661243"/>
            <a:ext cx="343082" cy="41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71042" y="4910896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1136184" y="4018943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2622144" y="400200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41" name="TextBox 40"/>
          <p:cNvSpPr txBox="1"/>
          <p:nvPr/>
        </p:nvSpPr>
        <p:spPr>
          <a:xfrm>
            <a:off x="1847528" y="320741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1275832" y="5497566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43" name="오른쪽 화살표 42"/>
          <p:cNvSpPr/>
          <p:nvPr/>
        </p:nvSpPr>
        <p:spPr>
          <a:xfrm>
            <a:off x="3845453" y="3858570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63" name="오른쪽 화살표 62"/>
          <p:cNvSpPr/>
          <p:nvPr/>
        </p:nvSpPr>
        <p:spPr>
          <a:xfrm>
            <a:off x="7436717" y="3839770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RR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10654606" y="4662489"/>
            <a:ext cx="504056" cy="432048"/>
            <a:chOff x="2927648" y="2924944"/>
            <a:chExt cx="504056" cy="432048"/>
          </a:xfrm>
        </p:grpSpPr>
        <p:sp>
          <p:nvSpPr>
            <p:cNvPr id="65" name="타원 64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80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853330" y="3912983"/>
            <a:ext cx="504056" cy="432048"/>
            <a:chOff x="2927648" y="2924944"/>
            <a:chExt cx="504056" cy="432048"/>
          </a:xfrm>
        </p:grpSpPr>
        <p:sp>
          <p:nvSpPr>
            <p:cNvPr id="68" name="타원 6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27648" y="295379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205258" y="4633063"/>
            <a:ext cx="504056" cy="432048"/>
            <a:chOff x="2927648" y="2924944"/>
            <a:chExt cx="504056" cy="432048"/>
          </a:xfrm>
        </p:grpSpPr>
        <p:sp>
          <p:nvSpPr>
            <p:cNvPr id="71" name="타원 7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/>
          <p:cNvCxnSpPr>
            <a:stCxn id="65" idx="1"/>
            <a:endCxn id="68" idx="5"/>
          </p:cNvCxnSpPr>
          <p:nvPr/>
        </p:nvCxnSpPr>
        <p:spPr>
          <a:xfrm flipH="1" flipV="1">
            <a:off x="10222106" y="4281759"/>
            <a:ext cx="495772" cy="44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8" idx="3"/>
            <a:endCxn id="71" idx="7"/>
          </p:cNvCxnSpPr>
          <p:nvPr/>
        </p:nvCxnSpPr>
        <p:spPr>
          <a:xfrm flipH="1">
            <a:off x="9574034" y="4281759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061242" y="440281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9790058" y="363945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10553805" y="43587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cxnSp>
        <p:nvCxnSpPr>
          <p:cNvPr id="83" name="구부러진 연결선 82"/>
          <p:cNvCxnSpPr>
            <a:stCxn id="77" idx="2"/>
          </p:cNvCxnSpPr>
          <p:nvPr/>
        </p:nvCxnSpPr>
        <p:spPr>
          <a:xfrm rot="10800000" flipH="1" flipV="1">
            <a:off x="5690844" y="3672133"/>
            <a:ext cx="140897" cy="867994"/>
          </a:xfrm>
          <a:prstGeom prst="curvedConnector3">
            <a:avLst>
              <a:gd name="adj1" fmla="val -162246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구부러진 연결선 88"/>
          <p:cNvCxnSpPr>
            <a:stCxn id="80" idx="7"/>
            <a:endCxn id="77" idx="6"/>
          </p:cNvCxnSpPr>
          <p:nvPr/>
        </p:nvCxnSpPr>
        <p:spPr>
          <a:xfrm rot="16200000" flipV="1">
            <a:off x="6167742" y="3627285"/>
            <a:ext cx="540219" cy="629915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863532" y="5497566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9685957" y="5497566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grpSp>
        <p:nvGrpSpPr>
          <p:cNvPr id="61" name="그룹 60"/>
          <p:cNvGrpSpPr/>
          <p:nvPr/>
        </p:nvGrpSpPr>
        <p:grpSpPr>
          <a:xfrm>
            <a:off x="5690845" y="3456109"/>
            <a:ext cx="504056" cy="432048"/>
            <a:chOff x="2927648" y="2924944"/>
            <a:chExt cx="504056" cy="432048"/>
          </a:xfrm>
        </p:grpSpPr>
        <p:sp>
          <p:nvSpPr>
            <p:cNvPr id="77" name="타원 76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927648" y="2939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384032" y="4149080"/>
            <a:ext cx="504056" cy="432048"/>
            <a:chOff x="2927648" y="2924944"/>
            <a:chExt cx="504056" cy="432048"/>
          </a:xfrm>
        </p:grpSpPr>
        <p:sp>
          <p:nvSpPr>
            <p:cNvPr id="80" name="타원 79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927648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906759" y="4869160"/>
            <a:ext cx="504056" cy="432048"/>
            <a:chOff x="2927648" y="2924944"/>
            <a:chExt cx="504056" cy="432048"/>
          </a:xfrm>
        </p:grpSpPr>
        <p:sp>
          <p:nvSpPr>
            <p:cNvPr id="85" name="타원 84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80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7" name="직선 연결선 86"/>
          <p:cNvCxnSpPr>
            <a:stCxn id="77" idx="5"/>
            <a:endCxn id="80" idx="1"/>
          </p:cNvCxnSpPr>
          <p:nvPr/>
        </p:nvCxnSpPr>
        <p:spPr>
          <a:xfrm>
            <a:off x="6059621" y="3824885"/>
            <a:ext cx="387683" cy="387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80" idx="5"/>
            <a:endCxn id="85" idx="0"/>
          </p:cNvCxnSpPr>
          <p:nvPr/>
        </p:nvCxnSpPr>
        <p:spPr>
          <a:xfrm>
            <a:off x="6752808" y="4517856"/>
            <a:ext cx="369975" cy="35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516950" y="470495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6240016" y="395773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92" name="TextBox 91"/>
          <p:cNvSpPr txBox="1"/>
          <p:nvPr/>
        </p:nvSpPr>
        <p:spPr>
          <a:xfrm>
            <a:off x="5618837" y="316314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-2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6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7368" y="656640"/>
            <a:ext cx="11665296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LR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(Left-Right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삽입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연산 후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</a:t>
            </a:r>
            <a:r>
              <a:rPr lang="en-US" altLang="ko-KR" sz="1600" dirty="0" smtClean="0"/>
              <a:t>LR </a:t>
            </a:r>
            <a:r>
              <a:rPr lang="ko-KR" altLang="en-US" sz="1600" dirty="0" smtClean="0"/>
              <a:t>유형의 불균형이 발생했을 때 적용한다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LR </a:t>
            </a:r>
            <a:r>
              <a:rPr lang="ko-KR" altLang="en-US" sz="1600" dirty="0" smtClean="0"/>
              <a:t>유형이 불균형 </a:t>
            </a:r>
            <a:r>
              <a:rPr lang="en-US" altLang="ko-KR" sz="1600" dirty="0" smtClean="0"/>
              <a:t>: </a:t>
            </a:r>
            <a:r>
              <a:rPr lang="ko-KR" altLang="en-US" sz="1600" dirty="0"/>
              <a:t>불균형 발생 노드의 왼쪽 자식 노드와 자식의 오른쪽 자식 노드에 의해  왼쪽 서브 트리가 </a:t>
            </a:r>
            <a:r>
              <a:rPr lang="ko-KR" altLang="en-US" sz="1600" dirty="0" smtClean="0"/>
              <a:t>치우침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차 회전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균형 인수에 문제가 생긴 노드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의 왼쪽 자식 노드</a:t>
            </a:r>
            <a:r>
              <a:rPr lang="en-US" altLang="ko-KR" sz="1600" dirty="0" smtClean="0"/>
              <a:t>25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25</a:t>
            </a:r>
            <a:r>
              <a:rPr lang="ko-KR" altLang="en-US" sz="1600" dirty="0" smtClean="0"/>
              <a:t>의 오른쪽 자식 노드 </a:t>
            </a:r>
            <a:r>
              <a:rPr lang="en-US" altLang="ko-KR" sz="1600" dirty="0" smtClean="0"/>
              <a:t>30</a:t>
            </a:r>
            <a:r>
              <a:rPr lang="ko-KR" altLang="en-US" sz="1600" dirty="0" smtClean="0"/>
              <a:t>을 </a:t>
            </a:r>
            <a:r>
              <a:rPr lang="en-US" altLang="ko-KR" sz="1600" dirty="0" smtClean="0"/>
              <a:t>RR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왼쪽 회전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차 회전 </a:t>
            </a:r>
            <a:r>
              <a:rPr lang="en-US" altLang="ko-KR" sz="1600" dirty="0" smtClean="0"/>
              <a:t>: 1</a:t>
            </a:r>
            <a:r>
              <a:rPr lang="ko-KR" altLang="en-US" sz="1600" dirty="0" smtClean="0"/>
              <a:t>차 회전의 결과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유형이 되므로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회전을 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262728" y="3837437"/>
            <a:ext cx="504056" cy="432048"/>
            <a:chOff x="2927648" y="2924944"/>
            <a:chExt cx="504056" cy="432048"/>
          </a:xfrm>
        </p:grpSpPr>
        <p:sp>
          <p:nvSpPr>
            <p:cNvPr id="59" name="타원 5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42648" y="4629525"/>
            <a:ext cx="504056" cy="432048"/>
            <a:chOff x="2927648" y="2924944"/>
            <a:chExt cx="504056" cy="432048"/>
          </a:xfrm>
        </p:grpSpPr>
        <p:sp>
          <p:nvSpPr>
            <p:cNvPr id="93" name="타원 92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927648" y="2950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982808" y="4629525"/>
            <a:ext cx="504056" cy="432048"/>
            <a:chOff x="2927648" y="2924944"/>
            <a:chExt cx="504056" cy="432048"/>
          </a:xfrm>
        </p:grpSpPr>
        <p:sp>
          <p:nvSpPr>
            <p:cNvPr id="96" name="타원 9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927648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127448" y="5365107"/>
            <a:ext cx="504056" cy="432048"/>
            <a:chOff x="2927648" y="2924944"/>
            <a:chExt cx="504056" cy="432048"/>
          </a:xfrm>
        </p:grpSpPr>
        <p:sp>
          <p:nvSpPr>
            <p:cNvPr id="101" name="타원 10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27648" y="296545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30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직선 연결선 102"/>
          <p:cNvCxnSpPr>
            <a:stCxn id="59" idx="4"/>
            <a:endCxn id="93" idx="7"/>
          </p:cNvCxnSpPr>
          <p:nvPr/>
        </p:nvCxnSpPr>
        <p:spPr>
          <a:xfrm flipH="1">
            <a:off x="911424" y="4269485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59" idx="4"/>
            <a:endCxn id="96" idx="1"/>
          </p:cNvCxnSpPr>
          <p:nvPr/>
        </p:nvCxnSpPr>
        <p:spPr>
          <a:xfrm>
            <a:off x="1478752" y="4269485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93" idx="5"/>
            <a:endCxn id="101" idx="1"/>
          </p:cNvCxnSpPr>
          <p:nvPr/>
        </p:nvCxnSpPr>
        <p:spPr>
          <a:xfrm>
            <a:off x="911424" y="4998301"/>
            <a:ext cx="279296" cy="430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14656" y="53185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79376" y="435600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965336" y="4339067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190720" y="354446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21944" y="5939369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11" name="오른쪽 화살표 110"/>
          <p:cNvSpPr/>
          <p:nvPr/>
        </p:nvSpPr>
        <p:spPr>
          <a:xfrm>
            <a:off x="2807046" y="4211399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75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26" name="오른쪽 화살표 125"/>
          <p:cNvSpPr/>
          <p:nvPr/>
        </p:nvSpPr>
        <p:spPr>
          <a:xfrm>
            <a:off x="5666413" y="4211399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RR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11165353" y="4999547"/>
            <a:ext cx="504056" cy="432048"/>
            <a:chOff x="2927648" y="2924944"/>
            <a:chExt cx="504056" cy="432048"/>
          </a:xfrm>
        </p:grpSpPr>
        <p:sp>
          <p:nvSpPr>
            <p:cNvPr id="128" name="타원 12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10364077" y="4250041"/>
            <a:ext cx="504056" cy="432048"/>
            <a:chOff x="2927648" y="2924944"/>
            <a:chExt cx="504056" cy="432048"/>
          </a:xfrm>
        </p:grpSpPr>
        <p:sp>
          <p:nvSpPr>
            <p:cNvPr id="131" name="타원 13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27648" y="295379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30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9716005" y="4970121"/>
            <a:ext cx="504056" cy="432048"/>
            <a:chOff x="2927648" y="2924944"/>
            <a:chExt cx="504056" cy="432048"/>
          </a:xfrm>
        </p:grpSpPr>
        <p:sp>
          <p:nvSpPr>
            <p:cNvPr id="134" name="타원 133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6" name="직선 연결선 135"/>
          <p:cNvCxnSpPr>
            <a:stCxn id="128" idx="1"/>
            <a:endCxn id="131" idx="5"/>
          </p:cNvCxnSpPr>
          <p:nvPr/>
        </p:nvCxnSpPr>
        <p:spPr>
          <a:xfrm flipH="1" flipV="1">
            <a:off x="10732853" y="4618817"/>
            <a:ext cx="495772" cy="44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31" idx="3"/>
            <a:endCxn id="134" idx="7"/>
          </p:cNvCxnSpPr>
          <p:nvPr/>
        </p:nvCxnSpPr>
        <p:spPr>
          <a:xfrm flipH="1">
            <a:off x="10084781" y="4618817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9571989" y="473986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0300805" y="3976517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1064552" y="469585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cxnSp>
        <p:nvCxnSpPr>
          <p:cNvPr id="141" name="구부러진 연결선 140"/>
          <p:cNvCxnSpPr>
            <a:stCxn id="152" idx="6"/>
          </p:cNvCxnSpPr>
          <p:nvPr/>
        </p:nvCxnSpPr>
        <p:spPr>
          <a:xfrm flipH="1" flipV="1">
            <a:off x="4925566" y="4556972"/>
            <a:ext cx="275668" cy="1024159"/>
          </a:xfrm>
          <a:prstGeom prst="curvedConnector3">
            <a:avLst>
              <a:gd name="adj1" fmla="val -82926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구부러진 연결선 141"/>
          <p:cNvCxnSpPr>
            <a:stCxn id="149" idx="2"/>
          </p:cNvCxnSpPr>
          <p:nvPr/>
        </p:nvCxnSpPr>
        <p:spPr>
          <a:xfrm rot="10800000" flipV="1">
            <a:off x="3985214" y="4845548"/>
            <a:ext cx="199172" cy="762365"/>
          </a:xfrm>
          <a:prstGeom prst="curvedConnector3">
            <a:avLst>
              <a:gd name="adj1" fmla="val 214775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3924136" y="5939369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0196704" y="5834624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grpSp>
        <p:nvGrpSpPr>
          <p:cNvPr id="145" name="그룹 144"/>
          <p:cNvGrpSpPr/>
          <p:nvPr/>
        </p:nvGrpSpPr>
        <p:grpSpPr>
          <a:xfrm>
            <a:off x="4904466" y="3837437"/>
            <a:ext cx="504056" cy="432048"/>
            <a:chOff x="2927648" y="2924944"/>
            <a:chExt cx="504056" cy="432048"/>
          </a:xfrm>
        </p:grpSpPr>
        <p:sp>
          <p:nvSpPr>
            <p:cNvPr id="146" name="타원 14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4182227" y="4629525"/>
            <a:ext cx="504056" cy="432048"/>
            <a:chOff x="2925489" y="2924944"/>
            <a:chExt cx="504056" cy="432048"/>
          </a:xfrm>
        </p:grpSpPr>
        <p:sp>
          <p:nvSpPr>
            <p:cNvPr id="149" name="타원 14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925489" y="2950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4769186" y="5365107"/>
            <a:ext cx="509787" cy="432048"/>
            <a:chOff x="2927648" y="2924944"/>
            <a:chExt cx="509787" cy="432048"/>
          </a:xfrm>
        </p:grpSpPr>
        <p:sp>
          <p:nvSpPr>
            <p:cNvPr id="152" name="타원 15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933379" y="296545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30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4" name="직선 연결선 153"/>
          <p:cNvCxnSpPr>
            <a:stCxn id="146" idx="4"/>
            <a:endCxn id="149" idx="7"/>
          </p:cNvCxnSpPr>
          <p:nvPr/>
        </p:nvCxnSpPr>
        <p:spPr>
          <a:xfrm flipH="1">
            <a:off x="4553162" y="4269485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>
            <a:stCxn id="149" idx="5"/>
            <a:endCxn id="152" idx="1"/>
          </p:cNvCxnSpPr>
          <p:nvPr/>
        </p:nvCxnSpPr>
        <p:spPr>
          <a:xfrm>
            <a:off x="4553162" y="4998301"/>
            <a:ext cx="279296" cy="430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256394" y="53185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121114" y="435600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832458" y="354446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38793" y="4106150"/>
            <a:ext cx="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차 회전</a:t>
            </a:r>
            <a:endParaRPr lang="ko-KR" altLang="en-US" sz="1400" dirty="0"/>
          </a:p>
        </p:txBody>
      </p:sp>
      <p:grpSp>
        <p:nvGrpSpPr>
          <p:cNvPr id="170" name="그룹 169"/>
          <p:cNvGrpSpPr/>
          <p:nvPr/>
        </p:nvGrpSpPr>
        <p:grpSpPr>
          <a:xfrm>
            <a:off x="7530656" y="3760493"/>
            <a:ext cx="504056" cy="432048"/>
            <a:chOff x="2922144" y="2924944"/>
            <a:chExt cx="504056" cy="432048"/>
          </a:xfrm>
        </p:grpSpPr>
        <p:sp>
          <p:nvSpPr>
            <p:cNvPr id="171" name="타원 17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922144" y="2972074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6960096" y="4486138"/>
            <a:ext cx="504056" cy="432048"/>
            <a:chOff x="2927648" y="2924944"/>
            <a:chExt cx="504056" cy="432048"/>
          </a:xfrm>
        </p:grpSpPr>
        <p:sp>
          <p:nvSpPr>
            <p:cNvPr id="174" name="타원 173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927648" y="2963700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30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6384032" y="5206218"/>
            <a:ext cx="504056" cy="432048"/>
            <a:chOff x="2927648" y="2924944"/>
            <a:chExt cx="504056" cy="432048"/>
          </a:xfrm>
        </p:grpSpPr>
        <p:sp>
          <p:nvSpPr>
            <p:cNvPr id="177" name="타원 176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9" name="직선 연결선 178"/>
          <p:cNvCxnSpPr>
            <a:stCxn id="171" idx="3"/>
            <a:endCxn id="174" idx="7"/>
          </p:cNvCxnSpPr>
          <p:nvPr/>
        </p:nvCxnSpPr>
        <p:spPr>
          <a:xfrm flipH="1">
            <a:off x="7328872" y="4129269"/>
            <a:ext cx="270560" cy="42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stCxn id="174" idx="3"/>
            <a:endCxn id="177" idx="7"/>
          </p:cNvCxnSpPr>
          <p:nvPr/>
        </p:nvCxnSpPr>
        <p:spPr>
          <a:xfrm flipH="1">
            <a:off x="6752808" y="4854914"/>
            <a:ext cx="270560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6805046" y="5834624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6222260" y="4985525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83" name="TextBox 182"/>
          <p:cNvSpPr txBox="1"/>
          <p:nvPr/>
        </p:nvSpPr>
        <p:spPr>
          <a:xfrm>
            <a:off x="7347158" y="459485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184" name="TextBox 183"/>
          <p:cNvSpPr txBox="1"/>
          <p:nvPr/>
        </p:nvSpPr>
        <p:spPr>
          <a:xfrm>
            <a:off x="7483931" y="3501008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85" name="구부러진 연결선 184"/>
          <p:cNvCxnSpPr>
            <a:stCxn id="171" idx="6"/>
          </p:cNvCxnSpPr>
          <p:nvPr/>
        </p:nvCxnSpPr>
        <p:spPr>
          <a:xfrm>
            <a:off x="7968208" y="3976517"/>
            <a:ext cx="46277" cy="764735"/>
          </a:xfrm>
          <a:prstGeom prst="curvedConnector3">
            <a:avLst>
              <a:gd name="adj1" fmla="val 593982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6" name="구부러진 연결선 185"/>
          <p:cNvCxnSpPr>
            <a:stCxn id="174" idx="2"/>
          </p:cNvCxnSpPr>
          <p:nvPr/>
        </p:nvCxnSpPr>
        <p:spPr>
          <a:xfrm rot="10800000" flipH="1">
            <a:off x="6960096" y="4025904"/>
            <a:ext cx="470452" cy="676258"/>
          </a:xfrm>
          <a:prstGeom prst="curvedConnector3">
            <a:avLst>
              <a:gd name="adj1" fmla="val -22087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8" name="오른쪽 화살표 187"/>
          <p:cNvSpPr/>
          <p:nvPr/>
        </p:nvSpPr>
        <p:spPr>
          <a:xfrm>
            <a:off x="8411988" y="4211399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LL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8399393" y="4125003"/>
            <a:ext cx="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차 회전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54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7368" y="656640"/>
            <a:ext cx="11665296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RL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(Right-</a:t>
            </a:r>
            <a:r>
              <a:rPr lang="en-US" altLang="ko-KR" sz="1600" dirty="0"/>
              <a:t>Left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) : </a:t>
            </a:r>
            <a:r>
              <a:rPr lang="ko-KR" altLang="en-US" sz="1600" dirty="0" smtClean="0"/>
              <a:t>삽입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삭제 연산 후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</a:t>
            </a:r>
            <a:r>
              <a:rPr lang="en-US" altLang="ko-KR" sz="1600" dirty="0" smtClean="0"/>
              <a:t>RL </a:t>
            </a:r>
            <a:r>
              <a:rPr lang="ko-KR" altLang="en-US" sz="1600" dirty="0" smtClean="0"/>
              <a:t>유형의 불균형이 발생했을 때 적용한다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LR </a:t>
            </a:r>
            <a:r>
              <a:rPr lang="ko-KR" altLang="en-US" sz="1600" dirty="0" smtClean="0"/>
              <a:t>유형이 불균형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불균형 </a:t>
            </a:r>
            <a:r>
              <a:rPr lang="ko-KR" altLang="en-US" sz="1600" dirty="0"/>
              <a:t>발생 노드의 오른쪽 자식 노드와 자식의 왼쪽 자식 노드에 의해  오른쪽 서브 트리가 치우침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</a:t>
            </a:r>
            <a:r>
              <a:rPr lang="ko-KR" altLang="en-US" sz="1600" dirty="0"/>
              <a:t>차 회전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균형 </a:t>
            </a:r>
            <a:r>
              <a:rPr lang="ko-KR" altLang="en-US" sz="1600" dirty="0"/>
              <a:t>인수에 문제가 생긴 노드 </a:t>
            </a:r>
            <a:r>
              <a:rPr lang="en-US" altLang="ko-KR" sz="1600" dirty="0"/>
              <a:t>50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오른쪽 </a:t>
            </a:r>
            <a:r>
              <a:rPr lang="ko-KR" altLang="en-US" sz="1600" dirty="0"/>
              <a:t>자식 </a:t>
            </a:r>
            <a:r>
              <a:rPr lang="ko-KR" altLang="en-US" sz="1600" dirty="0" smtClean="0"/>
              <a:t>노드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75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왼쪽 </a:t>
            </a:r>
            <a:r>
              <a:rPr lang="ko-KR" altLang="en-US" sz="1600" dirty="0"/>
              <a:t>자식 노드 </a:t>
            </a:r>
            <a:r>
              <a:rPr lang="en-US" altLang="ko-KR" sz="1600" dirty="0" smtClean="0"/>
              <a:t>60</a:t>
            </a:r>
            <a:r>
              <a:rPr lang="ko-KR" altLang="en-US" sz="1600" dirty="0"/>
              <a:t>을 </a:t>
            </a:r>
            <a:r>
              <a:rPr lang="en-US" altLang="ko-KR" sz="1600" dirty="0" smtClean="0"/>
              <a:t>LL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오른쪽 </a:t>
            </a:r>
            <a:r>
              <a:rPr lang="ko-KR" altLang="en-US" sz="1600" dirty="0"/>
              <a:t>회전</a:t>
            </a:r>
            <a:r>
              <a:rPr lang="en-US" altLang="ko-KR" sz="1600" dirty="0"/>
              <a:t>)</a:t>
            </a:r>
            <a:r>
              <a:rPr lang="ko-KR" altLang="en-US" sz="1600" dirty="0"/>
              <a:t>을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</a:t>
            </a:r>
            <a:r>
              <a:rPr lang="ko-KR" altLang="en-US" sz="1600" dirty="0"/>
              <a:t>차 회전 </a:t>
            </a:r>
            <a:r>
              <a:rPr lang="en-US" altLang="ko-KR" sz="1600" dirty="0"/>
              <a:t>: 1</a:t>
            </a:r>
            <a:r>
              <a:rPr lang="ko-KR" altLang="en-US" sz="1600" dirty="0"/>
              <a:t>차 회전의 결과 </a:t>
            </a:r>
            <a:r>
              <a:rPr lang="en-US" altLang="ko-KR" sz="1600" dirty="0" smtClean="0"/>
              <a:t>RR </a:t>
            </a:r>
            <a:r>
              <a:rPr lang="ko-KR" altLang="en-US" sz="1600" dirty="0"/>
              <a:t>유형이 되므로 </a:t>
            </a:r>
            <a:r>
              <a:rPr lang="en-US" altLang="ko-KR" sz="1600" dirty="0" smtClean="0"/>
              <a:t>RR </a:t>
            </a:r>
            <a:r>
              <a:rPr lang="ko-KR" altLang="en-US" sz="1600" dirty="0"/>
              <a:t>회전을 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262728" y="3649960"/>
            <a:ext cx="504056" cy="432048"/>
            <a:chOff x="2927648" y="2924944"/>
            <a:chExt cx="504056" cy="432048"/>
          </a:xfrm>
        </p:grpSpPr>
        <p:sp>
          <p:nvSpPr>
            <p:cNvPr id="59" name="타원 5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42648" y="4442048"/>
            <a:ext cx="504056" cy="432048"/>
            <a:chOff x="2927648" y="2924944"/>
            <a:chExt cx="504056" cy="432048"/>
          </a:xfrm>
        </p:grpSpPr>
        <p:sp>
          <p:nvSpPr>
            <p:cNvPr id="93" name="타원 92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927648" y="2950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25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982808" y="4442048"/>
            <a:ext cx="512792" cy="432048"/>
            <a:chOff x="2927648" y="2924944"/>
            <a:chExt cx="512792" cy="432048"/>
          </a:xfrm>
        </p:grpSpPr>
        <p:sp>
          <p:nvSpPr>
            <p:cNvPr id="96" name="타원 9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936384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43472" y="5041723"/>
            <a:ext cx="504056" cy="432048"/>
            <a:chOff x="2927648" y="2924944"/>
            <a:chExt cx="504056" cy="432048"/>
          </a:xfrm>
        </p:grpSpPr>
        <p:sp>
          <p:nvSpPr>
            <p:cNvPr id="101" name="타원 10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927648" y="294136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직선 연결선 102"/>
          <p:cNvCxnSpPr>
            <a:stCxn id="59" idx="4"/>
            <a:endCxn id="93" idx="7"/>
          </p:cNvCxnSpPr>
          <p:nvPr/>
        </p:nvCxnSpPr>
        <p:spPr>
          <a:xfrm flipH="1">
            <a:off x="911424" y="4082008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59" idx="4"/>
            <a:endCxn id="96" idx="1"/>
          </p:cNvCxnSpPr>
          <p:nvPr/>
        </p:nvCxnSpPr>
        <p:spPr>
          <a:xfrm>
            <a:off x="1478752" y="4082008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96" idx="3"/>
            <a:endCxn id="101" idx="7"/>
          </p:cNvCxnSpPr>
          <p:nvPr/>
        </p:nvCxnSpPr>
        <p:spPr>
          <a:xfrm flipH="1">
            <a:off x="1712248" y="4810824"/>
            <a:ext cx="333832" cy="29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296923" y="4825097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79376" y="416852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965336" y="41515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190720" y="335699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110" name="TextBox 109"/>
          <p:cNvSpPr txBox="1"/>
          <p:nvPr/>
        </p:nvSpPr>
        <p:spPr>
          <a:xfrm>
            <a:off x="821944" y="5751892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11" name="오른쪽 화살표 110"/>
          <p:cNvSpPr/>
          <p:nvPr/>
        </p:nvSpPr>
        <p:spPr>
          <a:xfrm>
            <a:off x="2807046" y="4023922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 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sp>
        <p:nvSpPr>
          <p:cNvPr id="126" name="오른쪽 화살표 125"/>
          <p:cNvSpPr/>
          <p:nvPr/>
        </p:nvSpPr>
        <p:spPr>
          <a:xfrm>
            <a:off x="5519936" y="4023922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LL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11165353" y="4812070"/>
            <a:ext cx="504056" cy="432048"/>
            <a:chOff x="2927648" y="2924944"/>
            <a:chExt cx="504056" cy="432048"/>
          </a:xfrm>
        </p:grpSpPr>
        <p:sp>
          <p:nvSpPr>
            <p:cNvPr id="128" name="타원 12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10364077" y="4062564"/>
            <a:ext cx="504056" cy="432048"/>
            <a:chOff x="2927648" y="2924944"/>
            <a:chExt cx="504056" cy="432048"/>
          </a:xfrm>
        </p:grpSpPr>
        <p:sp>
          <p:nvSpPr>
            <p:cNvPr id="131" name="타원 130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27648" y="295379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60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9716005" y="4782644"/>
            <a:ext cx="504056" cy="432048"/>
            <a:chOff x="2927648" y="2924944"/>
            <a:chExt cx="504056" cy="432048"/>
          </a:xfrm>
        </p:grpSpPr>
        <p:sp>
          <p:nvSpPr>
            <p:cNvPr id="134" name="타원 133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6" name="직선 연결선 135"/>
          <p:cNvCxnSpPr>
            <a:stCxn id="128" idx="1"/>
            <a:endCxn id="131" idx="5"/>
          </p:cNvCxnSpPr>
          <p:nvPr/>
        </p:nvCxnSpPr>
        <p:spPr>
          <a:xfrm flipH="1" flipV="1">
            <a:off x="10732853" y="4431340"/>
            <a:ext cx="495772" cy="44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>
            <a:stCxn id="131" idx="3"/>
            <a:endCxn id="134" idx="7"/>
          </p:cNvCxnSpPr>
          <p:nvPr/>
        </p:nvCxnSpPr>
        <p:spPr>
          <a:xfrm flipH="1">
            <a:off x="10084781" y="4431340"/>
            <a:ext cx="342568" cy="414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9571989" y="455239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0300805" y="378904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1064552" y="4508375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cxnSp>
        <p:nvCxnSpPr>
          <p:cNvPr id="141" name="구부러진 연결선 140"/>
          <p:cNvCxnSpPr>
            <a:stCxn id="85" idx="6"/>
          </p:cNvCxnSpPr>
          <p:nvPr/>
        </p:nvCxnSpPr>
        <p:spPr>
          <a:xfrm flipH="1">
            <a:off x="5220797" y="4797152"/>
            <a:ext cx="188756" cy="596283"/>
          </a:xfrm>
          <a:prstGeom prst="curvedConnector3">
            <a:avLst>
              <a:gd name="adj1" fmla="val -81473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2" name="구부러진 연결선 141"/>
          <p:cNvCxnSpPr>
            <a:stCxn id="88" idx="2"/>
          </p:cNvCxnSpPr>
          <p:nvPr/>
        </p:nvCxnSpPr>
        <p:spPr>
          <a:xfrm rot="10800000" flipH="1">
            <a:off x="4338169" y="4478759"/>
            <a:ext cx="252028" cy="918069"/>
          </a:xfrm>
          <a:prstGeom prst="curvedConnector3">
            <a:avLst>
              <a:gd name="adj1" fmla="val -90704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3924136" y="5751892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0196704" y="5647147"/>
            <a:ext cx="11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4097982" y="4963803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910682" y="4368190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1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184386" y="351682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-2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9936" y="3918673"/>
            <a:ext cx="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</a:t>
            </a:r>
            <a:r>
              <a:rPr lang="ko-KR" altLang="en-US" sz="1400" dirty="0" smtClean="0"/>
              <a:t>차 회전</a:t>
            </a:r>
            <a:endParaRPr lang="ko-KR" altLang="en-US" sz="1400" dirty="0"/>
          </a:p>
        </p:txBody>
      </p:sp>
      <p:sp>
        <p:nvSpPr>
          <p:cNvPr id="188" name="오른쪽 화살표 187"/>
          <p:cNvSpPr/>
          <p:nvPr/>
        </p:nvSpPr>
        <p:spPr>
          <a:xfrm>
            <a:off x="8411988" y="4023922"/>
            <a:ext cx="1152128" cy="68853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RR </a:t>
            </a:r>
            <a:r>
              <a:rPr lang="ko-KR" altLang="en-US" dirty="0" smtClean="0"/>
              <a:t>회전</a:t>
            </a:r>
            <a:endParaRPr lang="ko-KR" alt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8399393" y="3937526"/>
            <a:ext cx="95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차 회전</a:t>
            </a:r>
            <a:endParaRPr lang="ko-KR" altLang="en-US" sz="14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4257425" y="3789040"/>
            <a:ext cx="504056" cy="432048"/>
            <a:chOff x="2927648" y="2924944"/>
            <a:chExt cx="504056" cy="432048"/>
          </a:xfrm>
        </p:grpSpPr>
        <p:sp>
          <p:nvSpPr>
            <p:cNvPr id="82" name="타원 8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977505" y="4581128"/>
            <a:ext cx="525805" cy="432048"/>
            <a:chOff x="2927648" y="2924944"/>
            <a:chExt cx="525805" cy="432048"/>
          </a:xfrm>
        </p:grpSpPr>
        <p:sp>
          <p:nvSpPr>
            <p:cNvPr id="85" name="타원 84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49397" y="29451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338169" y="5180803"/>
            <a:ext cx="517069" cy="432048"/>
            <a:chOff x="2927648" y="2924944"/>
            <a:chExt cx="517069" cy="432048"/>
          </a:xfrm>
        </p:grpSpPr>
        <p:sp>
          <p:nvSpPr>
            <p:cNvPr id="88" name="타원 87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940661" y="297975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직선 연결선 89"/>
          <p:cNvCxnSpPr>
            <a:stCxn id="82" idx="4"/>
            <a:endCxn id="85" idx="1"/>
          </p:cNvCxnSpPr>
          <p:nvPr/>
        </p:nvCxnSpPr>
        <p:spPr>
          <a:xfrm>
            <a:off x="4473449" y="4221088"/>
            <a:ext cx="567328" cy="42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구부러진 연결선 111"/>
          <p:cNvCxnSpPr>
            <a:stCxn id="116" idx="2"/>
          </p:cNvCxnSpPr>
          <p:nvPr/>
        </p:nvCxnSpPr>
        <p:spPr>
          <a:xfrm rot="10800000" flipH="1" flipV="1">
            <a:off x="7046420" y="3968787"/>
            <a:ext cx="140897" cy="867994"/>
          </a:xfrm>
          <a:prstGeom prst="curvedConnector3">
            <a:avLst>
              <a:gd name="adj1" fmla="val -162246"/>
            </a:avLst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구부러진 연결선 112"/>
          <p:cNvCxnSpPr>
            <a:stCxn id="119" idx="7"/>
            <a:endCxn id="116" idx="6"/>
          </p:cNvCxnSpPr>
          <p:nvPr/>
        </p:nvCxnSpPr>
        <p:spPr>
          <a:xfrm rot="16200000" flipV="1">
            <a:off x="7523318" y="3923939"/>
            <a:ext cx="540219" cy="629915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19108" y="5794220"/>
            <a:ext cx="13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비</a:t>
            </a:r>
            <a:r>
              <a:rPr lang="en-US" altLang="ko-KR" dirty="0" smtClean="0"/>
              <a:t>AVL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grpSp>
        <p:nvGrpSpPr>
          <p:cNvPr id="115" name="그룹 114"/>
          <p:cNvGrpSpPr/>
          <p:nvPr/>
        </p:nvGrpSpPr>
        <p:grpSpPr>
          <a:xfrm>
            <a:off x="7046421" y="3752763"/>
            <a:ext cx="504056" cy="432048"/>
            <a:chOff x="2927648" y="2924944"/>
            <a:chExt cx="504056" cy="432048"/>
          </a:xfrm>
        </p:grpSpPr>
        <p:sp>
          <p:nvSpPr>
            <p:cNvPr id="116" name="타원 115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927648" y="2939345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7739608" y="4445734"/>
            <a:ext cx="504056" cy="432048"/>
            <a:chOff x="2927648" y="2924944"/>
            <a:chExt cx="504056" cy="432048"/>
          </a:xfrm>
        </p:grpSpPr>
        <p:sp>
          <p:nvSpPr>
            <p:cNvPr id="119" name="타원 118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927648" y="2941878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60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262335" y="5165814"/>
            <a:ext cx="504056" cy="432048"/>
            <a:chOff x="2927648" y="2924944"/>
            <a:chExt cx="504056" cy="432048"/>
          </a:xfrm>
        </p:grpSpPr>
        <p:sp>
          <p:nvSpPr>
            <p:cNvPr id="122" name="타원 121"/>
            <p:cNvSpPr/>
            <p:nvPr/>
          </p:nvSpPr>
          <p:spPr>
            <a:xfrm>
              <a:off x="2927648" y="2924944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927648" y="2956302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75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4" name="직선 연결선 123"/>
          <p:cNvCxnSpPr>
            <a:stCxn id="116" idx="5"/>
            <a:endCxn id="119" idx="1"/>
          </p:cNvCxnSpPr>
          <p:nvPr/>
        </p:nvCxnSpPr>
        <p:spPr>
          <a:xfrm>
            <a:off x="7415197" y="4121539"/>
            <a:ext cx="387683" cy="387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119" idx="5"/>
            <a:endCxn id="122" idx="0"/>
          </p:cNvCxnSpPr>
          <p:nvPr/>
        </p:nvCxnSpPr>
        <p:spPr>
          <a:xfrm>
            <a:off x="8108384" y="4814510"/>
            <a:ext cx="369975" cy="35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872526" y="5001613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0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7595592" y="4254393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BF = -1</a:t>
            </a:r>
            <a:endParaRPr lang="ko-KR" altLang="en-US" sz="1100" dirty="0"/>
          </a:p>
        </p:txBody>
      </p:sp>
      <p:sp>
        <p:nvSpPr>
          <p:cNvPr id="161" name="TextBox 160"/>
          <p:cNvSpPr txBox="1"/>
          <p:nvPr/>
        </p:nvSpPr>
        <p:spPr>
          <a:xfrm>
            <a:off x="6974413" y="3459795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BF = -2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162" name="직선 연결선 161"/>
          <p:cNvCxnSpPr>
            <a:stCxn id="88" idx="7"/>
            <a:endCxn id="85" idx="3"/>
          </p:cNvCxnSpPr>
          <p:nvPr/>
        </p:nvCxnSpPr>
        <p:spPr>
          <a:xfrm flipV="1">
            <a:off x="4706945" y="4949904"/>
            <a:ext cx="333832" cy="29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50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공백 </a:t>
            </a:r>
            <a:r>
              <a:rPr lang="en-US" altLang="ko-KR" sz="1600" dirty="0" smtClean="0"/>
              <a:t>AVL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트리에 노드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을 삽입한다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60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의 오른쪽 자식으로 노드 </a:t>
            </a:r>
            <a:r>
              <a:rPr lang="en-US" altLang="ko-KR" sz="1600" dirty="0" smtClean="0"/>
              <a:t>60</a:t>
            </a:r>
            <a:r>
              <a:rPr lang="ko-KR" altLang="en-US" sz="1600" dirty="0" smtClean="0"/>
              <a:t>을 삽입한다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2276872"/>
            <a:ext cx="748288" cy="896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3933056"/>
            <a:ext cx="1271012" cy="15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70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60</a:t>
            </a:r>
            <a:r>
              <a:rPr lang="ko-KR" altLang="en-US" sz="1600" dirty="0" smtClean="0"/>
              <a:t>의 오른쪽 자식으로 노드 </a:t>
            </a:r>
            <a:r>
              <a:rPr lang="en-US" altLang="ko-KR" sz="1600" dirty="0" smtClean="0"/>
              <a:t>70</a:t>
            </a:r>
            <a:r>
              <a:rPr lang="ko-KR" altLang="en-US" sz="1600" dirty="0" smtClean="0"/>
              <a:t>을 삽입한다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노드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의 균형 인수가 </a:t>
            </a:r>
            <a:r>
              <a:rPr lang="en-US" altLang="ko-KR" sz="1600" dirty="0" smtClean="0"/>
              <a:t>-2</a:t>
            </a:r>
            <a:r>
              <a:rPr lang="ko-KR" altLang="en-US" sz="1600" dirty="0" smtClean="0"/>
              <a:t>가 되어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불균형이 발생하므로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회전을 수행하여 균형을 회복한다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708920"/>
            <a:ext cx="5062716" cy="21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1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90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70</a:t>
            </a:r>
            <a:r>
              <a:rPr lang="ko-KR" altLang="en-US" sz="1600" dirty="0" smtClean="0"/>
              <a:t>의 오른쪽 자식으로 노드 </a:t>
            </a:r>
            <a:r>
              <a:rPr lang="en-US" altLang="ko-KR" sz="1600" dirty="0" smtClean="0"/>
              <a:t>90</a:t>
            </a:r>
            <a:r>
              <a:rPr lang="ko-KR" altLang="en-US" sz="1600" dirty="0" smtClean="0"/>
              <a:t>을 삽입한다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420888"/>
            <a:ext cx="2264276" cy="2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트리의 구성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원으로 표현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자료를 저장하는 장소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간선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노드와 노드를 연결하는 선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차수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노드에서 뻗어나가는 </a:t>
            </a:r>
            <a:r>
              <a:rPr lang="ko-KR" altLang="en-US" sz="1600" dirty="0" smtClean="0"/>
              <a:t>간선의 </a:t>
            </a:r>
            <a:r>
              <a:rPr lang="ko-KR" altLang="en-US" sz="1600" dirty="0" smtClean="0"/>
              <a:t>개수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자식 노드의 수</a:t>
            </a:r>
            <a:r>
              <a:rPr lang="en-US" altLang="ko-KR" sz="1600" dirty="0" smtClean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트리의 차수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트리 전체의 차수 중 가장 큰 값</a:t>
            </a:r>
            <a:endParaRPr lang="en-US" altLang="ko-KR" sz="16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루트 노드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트리의 시작 노드 레벨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인 노드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단말 노드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단 노드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Terminal node  </a:t>
            </a:r>
            <a:r>
              <a:rPr lang="ko-KR" altLang="en-US" sz="1600" dirty="0" smtClean="0"/>
              <a:t>또는</a:t>
            </a:r>
            <a:r>
              <a:rPr lang="en-US" altLang="ko-KR" sz="1600" dirty="0" smtClean="0"/>
              <a:t> leaf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차수가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인 노드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간 노드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루트 노드와 단말 노드 사이의 노드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노드의 </a:t>
            </a:r>
            <a:r>
              <a:rPr lang="ko-KR" altLang="en-US" sz="1600" dirty="0" smtClean="0"/>
              <a:t>높이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루트로 부터 노드에 이르는 간선의 </a:t>
            </a:r>
            <a:r>
              <a:rPr lang="ko-KR" altLang="en-US" sz="1600" dirty="0" smtClean="0"/>
              <a:t>개수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트리의 높이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루트로 부터 </a:t>
            </a:r>
            <a:r>
              <a:rPr lang="ko-KR" altLang="en-US" sz="1600" dirty="0" err="1" smtClean="0"/>
              <a:t>단노드에</a:t>
            </a:r>
            <a:r>
              <a:rPr lang="ko-KR" altLang="en-US" sz="1600" dirty="0" smtClean="0"/>
              <a:t> 이르는 간선 중 가장 큰 수</a:t>
            </a:r>
            <a:endParaRPr lang="en-US" altLang="ko-KR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포리스트</a:t>
            </a:r>
            <a:r>
              <a:rPr lang="en-US" altLang="ko-KR" sz="1600" dirty="0" smtClean="0"/>
              <a:t>(forest) : </a:t>
            </a:r>
            <a:r>
              <a:rPr lang="ko-KR" altLang="en-US" sz="1600" dirty="0" smtClean="0"/>
              <a:t>루트 노드를 제거함으로 만들어지는 서브 트리 들</a:t>
            </a:r>
            <a:endParaRPr lang="en-US" altLang="ko-KR" sz="16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트리의 </a:t>
            </a:r>
            <a:r>
              <a:rPr lang="ko-KR" altLang="en-US" b="1" dirty="0" smtClean="0">
                <a:solidFill>
                  <a:schemeClr val="bg1"/>
                </a:solidFill>
              </a:rPr>
              <a:t>이해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5303912" y="1240444"/>
            <a:ext cx="654020" cy="654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노드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280816" y="1486816"/>
            <a:ext cx="6480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40016" y="15251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간선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57" y="1320126"/>
            <a:ext cx="4435187" cy="2598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37" y="4086382"/>
            <a:ext cx="3748668" cy="24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/>
              <a:t>8</a:t>
            </a:r>
            <a:r>
              <a:rPr lang="en-US" altLang="ko-KR" sz="1600" dirty="0" smtClean="0"/>
              <a:t>0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90</a:t>
            </a:r>
            <a:r>
              <a:rPr lang="ko-KR" altLang="en-US" sz="1600" dirty="0" smtClean="0"/>
              <a:t>의 왼쪽 자식으로 노드 </a:t>
            </a:r>
            <a:r>
              <a:rPr lang="en-US" altLang="ko-KR" sz="1600" dirty="0" smtClean="0"/>
              <a:t>80</a:t>
            </a:r>
            <a:r>
              <a:rPr lang="ko-KR" altLang="en-US" sz="1600" dirty="0" smtClean="0"/>
              <a:t>을 삽입한다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노드 </a:t>
            </a:r>
            <a:r>
              <a:rPr lang="en-US" altLang="ko-KR" sz="1600" dirty="0" smtClean="0"/>
              <a:t>70</a:t>
            </a:r>
            <a:r>
              <a:rPr lang="ko-KR" altLang="en-US" sz="1600" dirty="0" smtClean="0"/>
              <a:t>의 균형 인수가 </a:t>
            </a:r>
            <a:r>
              <a:rPr lang="en-US" altLang="ko-KR" sz="1600" dirty="0" smtClean="0"/>
              <a:t>-2</a:t>
            </a:r>
            <a:r>
              <a:rPr lang="ko-KR" altLang="en-US" sz="1600" dirty="0" smtClean="0"/>
              <a:t>가 되어 </a:t>
            </a:r>
            <a:r>
              <a:rPr lang="en-US" altLang="ko-KR" sz="1600" dirty="0" smtClean="0"/>
              <a:t>RL </a:t>
            </a:r>
            <a:r>
              <a:rPr lang="ko-KR" altLang="en-US" sz="1600" dirty="0" smtClean="0"/>
              <a:t>유형의 불균형이 발생하므로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2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회전을 하여 균형을 회복한다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852936"/>
            <a:ext cx="9264352" cy="30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75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70</a:t>
            </a:r>
            <a:r>
              <a:rPr lang="ko-KR" altLang="en-US" sz="1600" dirty="0" smtClean="0"/>
              <a:t>의 오른쪽 자식으로 노드 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를 삽입한다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노드 </a:t>
            </a:r>
            <a:r>
              <a:rPr lang="en-US" altLang="ko-KR" sz="1600" dirty="0" smtClean="0"/>
              <a:t>60</a:t>
            </a:r>
            <a:r>
              <a:rPr lang="ko-KR" altLang="en-US" sz="1600" dirty="0" smtClean="0"/>
              <a:t>의 균형 인수가 </a:t>
            </a:r>
            <a:r>
              <a:rPr lang="en-US" altLang="ko-KR" sz="1600" dirty="0" smtClean="0"/>
              <a:t>-2</a:t>
            </a:r>
            <a:r>
              <a:rPr lang="ko-KR" altLang="en-US" sz="1600" dirty="0" smtClean="0"/>
              <a:t>가 되어 </a:t>
            </a:r>
            <a:r>
              <a:rPr lang="en-US" altLang="ko-KR" sz="1600" dirty="0" smtClean="0"/>
              <a:t>RL </a:t>
            </a:r>
            <a:r>
              <a:rPr lang="ko-KR" altLang="en-US" sz="1600" dirty="0" smtClean="0"/>
              <a:t>유형의 불균형이 발생하므로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2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회전을 하여 균형을 회복한다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2852936"/>
            <a:ext cx="897632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73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의 왼쪽 자식으로 노드 </a:t>
            </a:r>
            <a:r>
              <a:rPr lang="en-US" altLang="ko-KR" sz="1600" dirty="0" smtClean="0"/>
              <a:t>73</a:t>
            </a:r>
            <a:r>
              <a:rPr lang="ko-KR" altLang="en-US" sz="1600" dirty="0" smtClean="0"/>
              <a:t>를 삽입한다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2852936"/>
            <a:ext cx="3231780" cy="28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72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73</a:t>
            </a:r>
            <a:r>
              <a:rPr lang="ko-KR" altLang="en-US" sz="1600" dirty="0" smtClean="0"/>
              <a:t>의 왼쪽 자식으로 노드 </a:t>
            </a:r>
            <a:r>
              <a:rPr lang="en-US" altLang="ko-KR" sz="1600" dirty="0" smtClean="0"/>
              <a:t>72</a:t>
            </a:r>
            <a:r>
              <a:rPr lang="ko-KR" altLang="en-US" sz="1600" dirty="0" smtClean="0"/>
              <a:t>를 삽입한다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노드 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의 균형 인수가 </a:t>
            </a:r>
            <a:r>
              <a:rPr lang="en-US" altLang="ko-KR" sz="1600" dirty="0"/>
              <a:t>+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 되어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유형의 불균형이 발생하므로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 연산을 수행하여 균형을 회복한다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852936"/>
            <a:ext cx="7128792" cy="28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5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트리의 회전 연산 의 예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{50, 60, 70, 90, 80, 75, 73, 72, 78} </a:t>
            </a:r>
            <a:r>
              <a:rPr lang="ko-KR" altLang="en-US" sz="1600" dirty="0" smtClean="0"/>
              <a:t>인 아홉 개를 </a:t>
            </a:r>
            <a:r>
              <a:rPr lang="en-US" altLang="ko-KR" sz="1600" dirty="0" smtClean="0"/>
              <a:t>AVL </a:t>
            </a:r>
            <a:r>
              <a:rPr lang="ko-KR" altLang="en-US" sz="1600" dirty="0" smtClean="0"/>
              <a:t>트리에 삽입하면서 불균형이 발행했을 때 회전 연산을 수행하여 균형상태를 만들어 보자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78 </a:t>
            </a:r>
            <a:r>
              <a:rPr lang="ko-KR" altLang="en-US" sz="1600" dirty="0" smtClean="0"/>
              <a:t>삽입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노드 </a:t>
            </a:r>
            <a:r>
              <a:rPr lang="en-US" altLang="ko-KR" sz="1600" dirty="0" smtClean="0"/>
              <a:t>75</a:t>
            </a:r>
            <a:r>
              <a:rPr lang="ko-KR" altLang="en-US" sz="1600" dirty="0" smtClean="0"/>
              <a:t>의 오른쪽 자식으로 노드 </a:t>
            </a:r>
            <a:r>
              <a:rPr lang="en-US" altLang="ko-KR" sz="1600" dirty="0" smtClean="0"/>
              <a:t>78</a:t>
            </a:r>
            <a:r>
              <a:rPr lang="ko-KR" altLang="en-US" sz="1600" dirty="0" smtClean="0"/>
              <a:t>를 삽입한다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이때 노드 </a:t>
            </a:r>
            <a:r>
              <a:rPr lang="en-US" altLang="ko-KR" sz="1600" dirty="0" smtClean="0"/>
              <a:t>80</a:t>
            </a:r>
            <a:r>
              <a:rPr lang="ko-KR" altLang="en-US" sz="1600" dirty="0" smtClean="0"/>
              <a:t>의 균형 인수가 </a:t>
            </a:r>
            <a:r>
              <a:rPr lang="en-US" altLang="ko-KR" sz="1600" dirty="0" smtClean="0"/>
              <a:t>+2</a:t>
            </a:r>
            <a:r>
              <a:rPr lang="ko-KR" altLang="en-US" sz="1600" dirty="0" smtClean="0"/>
              <a:t>가 되어 </a:t>
            </a:r>
            <a:r>
              <a:rPr lang="en-US" altLang="ko-KR" sz="1600" dirty="0" smtClean="0"/>
              <a:t>LR </a:t>
            </a:r>
            <a:r>
              <a:rPr lang="ko-KR" altLang="en-US" sz="1600" dirty="0" smtClean="0"/>
              <a:t>유형의 불균형이 발생하므로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RR </a:t>
            </a:r>
            <a:r>
              <a:rPr lang="ko-KR" altLang="en-US" sz="1600" dirty="0" smtClean="0"/>
              <a:t>회전</a:t>
            </a:r>
            <a:r>
              <a:rPr lang="en-US" altLang="ko-KR" sz="1600" dirty="0" smtClean="0"/>
              <a:t>, 2</a:t>
            </a:r>
            <a:r>
              <a:rPr lang="ko-KR" altLang="en-US" sz="1600" dirty="0" smtClean="0"/>
              <a:t>차로 </a:t>
            </a:r>
            <a:r>
              <a:rPr lang="en-US" altLang="ko-KR" sz="1600" dirty="0" smtClean="0"/>
              <a:t>LL </a:t>
            </a:r>
            <a:r>
              <a:rPr lang="ko-KR" altLang="en-US" sz="1600" dirty="0" smtClean="0"/>
              <a:t>회전을 하여 균형을 회복한다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균형 이진 탐색 트리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780928"/>
            <a:ext cx="1016255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개념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완전 이진 트리에 있는 노드 중에서 키 값이 가장 큰 노드나 키 값이 가장  작은 노드를 찾기 위해 만든 자료구조이다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최대 </a:t>
            </a:r>
            <a:r>
              <a:rPr lang="ko-KR" altLang="en-US" sz="1600" dirty="0" err="1" smtClean="0"/>
              <a:t>히프</a:t>
            </a:r>
            <a:r>
              <a:rPr lang="en-US" altLang="ko-KR" sz="1600" dirty="0" smtClean="0"/>
              <a:t>(Max Heap) : </a:t>
            </a:r>
            <a:r>
              <a:rPr lang="ko-KR" altLang="en-US" sz="1600" dirty="0"/>
              <a:t>키 값이 가장 큰 </a:t>
            </a:r>
            <a:r>
              <a:rPr lang="ko-KR" altLang="en-US" sz="1600" dirty="0" smtClean="0"/>
              <a:t>노드를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찾기 위한 </a:t>
            </a:r>
            <a:r>
              <a:rPr lang="ko-KR" altLang="en-US" sz="1600" dirty="0" err="1" smtClean="0"/>
              <a:t>히프</a:t>
            </a:r>
            <a:endParaRPr lang="en-US" altLang="ko-KR" sz="16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부모 노드의 키 값이 자식 노드의 키 값 보다 항상 크거나 같은 완전 이진 트리</a:t>
            </a:r>
            <a:r>
              <a:rPr lang="en-US" altLang="ko-KR" sz="1400" dirty="0" smtClean="0"/>
              <a:t>. (</a:t>
            </a:r>
            <a:r>
              <a:rPr lang="ko-KR" altLang="en-US" sz="1400" dirty="0" smtClean="0"/>
              <a:t>부모 노드 </a:t>
            </a:r>
            <a:r>
              <a:rPr lang="en-US" altLang="ko-KR" sz="1400" dirty="0" smtClean="0"/>
              <a:t>&gt;= </a:t>
            </a:r>
            <a:r>
              <a:rPr lang="ko-KR" altLang="en-US" sz="1400" dirty="0" smtClean="0"/>
              <a:t>자식 노드</a:t>
            </a:r>
            <a:r>
              <a:rPr lang="en-US" altLang="ko-KR" sz="1400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최소 </a:t>
            </a:r>
            <a:r>
              <a:rPr lang="ko-KR" altLang="en-US" sz="1600" dirty="0" err="1"/>
              <a:t>히프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Min </a:t>
            </a:r>
            <a:r>
              <a:rPr lang="en-US" altLang="ko-KR" sz="1600" dirty="0"/>
              <a:t>Heap) : </a:t>
            </a:r>
            <a:r>
              <a:rPr lang="ko-KR" altLang="en-US" sz="1600" dirty="0"/>
              <a:t>키 값이 가장 </a:t>
            </a:r>
            <a:r>
              <a:rPr lang="ko-KR" altLang="en-US" sz="1600" dirty="0" smtClean="0"/>
              <a:t>작은 </a:t>
            </a:r>
            <a:r>
              <a:rPr lang="ko-KR" altLang="en-US" sz="1600" dirty="0"/>
              <a:t>노드를</a:t>
            </a:r>
            <a:r>
              <a:rPr lang="en-US" altLang="ko-KR" sz="1600" dirty="0"/>
              <a:t> </a:t>
            </a:r>
            <a:r>
              <a:rPr lang="ko-KR" altLang="en-US" sz="1600" dirty="0"/>
              <a:t>찾기 위한 </a:t>
            </a:r>
            <a:r>
              <a:rPr lang="ko-KR" altLang="en-US" sz="1600" dirty="0" err="1" smtClean="0"/>
              <a:t>히프</a:t>
            </a:r>
            <a:endParaRPr lang="en-US" altLang="ko-KR" sz="1600" dirty="0" smtClean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부모 노드의 키 값이 </a:t>
            </a:r>
            <a:r>
              <a:rPr lang="ko-KR" altLang="en-US" sz="1400" dirty="0"/>
              <a:t>자식 노드의 키 값 보다 항상 </a:t>
            </a:r>
            <a:r>
              <a:rPr lang="ko-KR" altLang="en-US" sz="1400" dirty="0" smtClean="0"/>
              <a:t>작거나 </a:t>
            </a:r>
            <a:r>
              <a:rPr lang="ko-KR" altLang="en-US" sz="1400" dirty="0"/>
              <a:t>같은 완전 이진 트리</a:t>
            </a:r>
            <a:r>
              <a:rPr lang="en-US" altLang="ko-KR" sz="1400" dirty="0"/>
              <a:t>. (</a:t>
            </a:r>
            <a:r>
              <a:rPr lang="ko-KR" altLang="en-US" sz="1400" dirty="0"/>
              <a:t>부모 노드 </a:t>
            </a:r>
            <a:r>
              <a:rPr lang="en-US" altLang="ko-KR" sz="1400" dirty="0" smtClean="0"/>
              <a:t>&lt;= </a:t>
            </a:r>
            <a:r>
              <a:rPr lang="ko-KR" altLang="en-US" sz="1400" dirty="0"/>
              <a:t>자식 노드</a:t>
            </a:r>
            <a:r>
              <a:rPr lang="en-US" altLang="ko-KR" sz="1400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히프는</a:t>
            </a:r>
            <a:r>
              <a:rPr lang="ko-KR" altLang="en-US" sz="1400" dirty="0" smtClean="0"/>
              <a:t> 같은 키 값의 노드를 중복하여 가질 수 있다</a:t>
            </a:r>
            <a:r>
              <a:rPr lang="en-US" altLang="ko-KR" sz="14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일반적으로 말하는 </a:t>
            </a:r>
            <a:r>
              <a:rPr lang="ko-KR" altLang="en-US" sz="1400" dirty="0" err="1" smtClean="0"/>
              <a:t>히프는</a:t>
            </a:r>
            <a:r>
              <a:rPr lang="ko-KR" altLang="en-US" sz="1400" dirty="0" smtClean="0"/>
              <a:t> 최대 </a:t>
            </a:r>
            <a:r>
              <a:rPr lang="ko-KR" altLang="en-US" sz="1400" dirty="0" err="1" smtClean="0"/>
              <a:t>히프를</a:t>
            </a:r>
            <a:r>
              <a:rPr lang="ko-KR" altLang="en-US" sz="1400" dirty="0" smtClean="0"/>
              <a:t> 의미한다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789040"/>
            <a:ext cx="3645314" cy="2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개념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196752"/>
            <a:ext cx="5976664" cy="2473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088729"/>
            <a:ext cx="7632848" cy="23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삽입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히프에서</a:t>
            </a:r>
            <a:r>
              <a:rPr lang="ko-KR" altLang="en-US" sz="1600" dirty="0" smtClean="0"/>
              <a:t> 삽입연산은 완전 이진 트리의 형태를 만족해야 하기 때문에 가장 마지막 노드의 다음을 확장하여 노드를  만들고 삽입할 원소를 임시로 저장한다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그 후 키 값의 관계가 최대 </a:t>
            </a:r>
            <a:r>
              <a:rPr lang="ko-KR" altLang="en-US" sz="1600" dirty="0" err="1" smtClean="0"/>
              <a:t>히프가</a:t>
            </a:r>
            <a:r>
              <a:rPr lang="ko-KR" altLang="en-US" sz="1600" dirty="0" smtClean="0"/>
              <a:t> 되도록 재구성한다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완전 이진 트리의 조건이 만족하도록 다음 자리를 확장한다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부모 노드와 크기 조건이 만족하도록 삽입 원소의 위치를 찾는다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09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삽입 연산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38" y="1484987"/>
            <a:ext cx="5802434" cy="38882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484987"/>
            <a:ext cx="5638701" cy="38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6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삭제 연산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히프에서</a:t>
            </a:r>
            <a:r>
              <a:rPr lang="ko-KR" altLang="en-US" sz="1600" dirty="0" smtClean="0"/>
              <a:t> 원소를 삭제하는 연산은 언제나 루트 노드에 있는 원소가 삭제 대상이다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최대히프에서</a:t>
            </a:r>
            <a:r>
              <a:rPr lang="ko-KR" altLang="en-US" sz="1600" dirty="0" smtClean="0"/>
              <a:t> 삭제 연산은 키 값이 가장 큰 원소를 반환하는 연산이다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최소히프에서</a:t>
            </a:r>
            <a:r>
              <a:rPr lang="ko-KR" altLang="en-US" sz="1600" dirty="0" smtClean="0"/>
              <a:t> 삭제 연산은 키 값이 가장 작은 원소를 반환하는 연산이다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히프에서</a:t>
            </a:r>
            <a:r>
              <a:rPr lang="ko-KR" altLang="en-US" sz="1600" dirty="0" smtClean="0"/>
              <a:t> 삭제 연산을 수행한 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루트 노드의 삭제 후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완전 트리 형태의 </a:t>
            </a: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조건을 유지 하도록 재구성 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3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개념과 구조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트리의 구조를 일정하게 제한하여 정의하면 트리의 연산이 단순하고 명확해진다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트리의 차수가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이하로 되도록 정의하는 트리를 이진 트리 라 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트리는 최대 왼쪽 노드와 오른쪽 노드 두 개만 가질 수 있다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348880"/>
            <a:ext cx="5904656" cy="19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7368" y="689297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삭제 연산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</a:t>
            </a:r>
            <a:endParaRPr lang="ko-KR" altLang="en-US" dirty="0"/>
          </a:p>
        </p:txBody>
      </p:sp>
      <p:grpSp>
        <p:nvGrpSpPr>
          <p:cNvPr id="71" name="그룹 70"/>
          <p:cNvGrpSpPr/>
          <p:nvPr/>
        </p:nvGrpSpPr>
        <p:grpSpPr>
          <a:xfrm>
            <a:off x="623392" y="1385413"/>
            <a:ext cx="2520280" cy="1971579"/>
            <a:chOff x="983432" y="1457421"/>
            <a:chExt cx="2520280" cy="1971579"/>
          </a:xfrm>
        </p:grpSpPr>
        <p:grpSp>
          <p:nvGrpSpPr>
            <p:cNvPr id="35" name="그룹 34"/>
            <p:cNvGrpSpPr/>
            <p:nvPr/>
          </p:nvGrpSpPr>
          <p:grpSpPr>
            <a:xfrm>
              <a:off x="2315580" y="1700808"/>
              <a:ext cx="432048" cy="432048"/>
              <a:chOff x="2326718" y="1700808"/>
              <a:chExt cx="432048" cy="432048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2326718" y="1700808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26718" y="1723729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25</a:t>
                </a:r>
                <a:endParaRPr lang="ko-KR" altLang="en-US" dirty="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1559496" y="2348880"/>
              <a:ext cx="432048" cy="432048"/>
              <a:chOff x="2423592" y="2648243"/>
              <a:chExt cx="432048" cy="432048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19</a:t>
                </a:r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071664" y="2348880"/>
              <a:ext cx="432048" cy="432048"/>
              <a:chOff x="2423592" y="2648243"/>
              <a:chExt cx="432048" cy="432048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15</a:t>
                </a:r>
                <a:endParaRPr lang="ko-KR" altLang="en-US" dirty="0"/>
              </a:p>
            </p:txBody>
          </p:sp>
        </p:grpSp>
        <p:cxnSp>
          <p:nvCxnSpPr>
            <p:cNvPr id="40" name="직선 연결선 39"/>
            <p:cNvCxnSpPr/>
            <p:nvPr/>
          </p:nvCxnSpPr>
          <p:spPr>
            <a:xfrm flipH="1">
              <a:off x="1964541" y="2093061"/>
              <a:ext cx="405045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693622" y="2076143"/>
              <a:ext cx="405045" cy="35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/>
            <p:cNvGrpSpPr/>
            <p:nvPr/>
          </p:nvGrpSpPr>
          <p:grpSpPr>
            <a:xfrm>
              <a:off x="983432" y="2967135"/>
              <a:ext cx="432048" cy="432048"/>
              <a:chOff x="2423592" y="2648243"/>
              <a:chExt cx="432048" cy="432048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  <p:cxnSp>
          <p:nvCxnSpPr>
            <p:cNvPr id="52" name="직선 연결선 51"/>
            <p:cNvCxnSpPr/>
            <p:nvPr/>
          </p:nvCxnSpPr>
          <p:spPr>
            <a:xfrm flipH="1">
              <a:off x="1367964" y="2708920"/>
              <a:ext cx="236538" cy="29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991544" y="2967135"/>
              <a:ext cx="432048" cy="432048"/>
              <a:chOff x="2423592" y="2648243"/>
              <a:chExt cx="432048" cy="432048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13</a:t>
                </a:r>
                <a:endParaRPr lang="ko-KR" altLang="en-US" dirty="0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2639616" y="2996952"/>
              <a:ext cx="432048" cy="432048"/>
              <a:chOff x="2423592" y="2648243"/>
              <a:chExt cx="432048" cy="432048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10</a:t>
                </a:r>
                <a:endParaRPr lang="ko-KR" altLang="en-US" dirty="0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1914514" y="2720745"/>
              <a:ext cx="154060" cy="286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 flipH="1">
              <a:off x="2999656" y="2698901"/>
              <a:ext cx="207024" cy="345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198203" y="145742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3805" y="205174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73962" y="208575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4559" y="26592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80566" y="26893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34781" y="267111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4367808" y="1417626"/>
            <a:ext cx="2520280" cy="1971579"/>
            <a:chOff x="983432" y="1457421"/>
            <a:chExt cx="2520280" cy="1971579"/>
          </a:xfrm>
        </p:grpSpPr>
        <p:sp>
          <p:nvSpPr>
            <p:cNvPr id="100" name="타원 99"/>
            <p:cNvSpPr/>
            <p:nvPr/>
          </p:nvSpPr>
          <p:spPr>
            <a:xfrm>
              <a:off x="2315580" y="1700808"/>
              <a:ext cx="432048" cy="43204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559496" y="2348880"/>
              <a:ext cx="432048" cy="432048"/>
              <a:chOff x="2423592" y="2648243"/>
              <a:chExt cx="432048" cy="43204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19</a:t>
                </a:r>
                <a:endParaRPr lang="ko-KR" altLang="en-US" dirty="0"/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3071664" y="2348880"/>
              <a:ext cx="432048" cy="432048"/>
              <a:chOff x="2423592" y="2648243"/>
              <a:chExt cx="432048" cy="43204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15</a:t>
                </a:r>
                <a:endParaRPr lang="ko-KR" altLang="en-US" dirty="0"/>
              </a:p>
            </p:txBody>
          </p:sp>
        </p:grpSp>
        <p:cxnSp>
          <p:nvCxnSpPr>
            <p:cNvPr id="76" name="직선 연결선 75"/>
            <p:cNvCxnSpPr/>
            <p:nvPr/>
          </p:nvCxnSpPr>
          <p:spPr>
            <a:xfrm flipH="1">
              <a:off x="1964541" y="2093061"/>
              <a:ext cx="405045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693622" y="2076143"/>
              <a:ext cx="405045" cy="35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/>
            <p:cNvGrpSpPr/>
            <p:nvPr/>
          </p:nvGrpSpPr>
          <p:grpSpPr>
            <a:xfrm>
              <a:off x="983432" y="2967135"/>
              <a:ext cx="432048" cy="432048"/>
              <a:chOff x="2423592" y="2648243"/>
              <a:chExt cx="432048" cy="432048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  <p:cxnSp>
          <p:nvCxnSpPr>
            <p:cNvPr id="79" name="직선 연결선 78"/>
            <p:cNvCxnSpPr/>
            <p:nvPr/>
          </p:nvCxnSpPr>
          <p:spPr>
            <a:xfrm flipH="1">
              <a:off x="1367964" y="2708920"/>
              <a:ext cx="236538" cy="29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/>
            <p:cNvGrpSpPr/>
            <p:nvPr/>
          </p:nvGrpSpPr>
          <p:grpSpPr>
            <a:xfrm>
              <a:off x="1991544" y="2967135"/>
              <a:ext cx="432048" cy="432048"/>
              <a:chOff x="2423592" y="2648243"/>
              <a:chExt cx="432048" cy="432048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13</a:t>
                </a:r>
                <a:endParaRPr lang="ko-KR" altLang="en-US" dirty="0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2639616" y="2996952"/>
              <a:ext cx="432048" cy="432048"/>
              <a:chOff x="2423592" y="2648243"/>
              <a:chExt cx="432048" cy="432048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10</a:t>
                </a:r>
                <a:endParaRPr lang="ko-KR" altLang="en-US" dirty="0"/>
              </a:p>
            </p:txBody>
          </p:sp>
        </p:grpSp>
        <p:cxnSp>
          <p:nvCxnSpPr>
            <p:cNvPr id="82" name="직선 연결선 81"/>
            <p:cNvCxnSpPr/>
            <p:nvPr/>
          </p:nvCxnSpPr>
          <p:spPr>
            <a:xfrm>
              <a:off x="1914514" y="2720745"/>
              <a:ext cx="154060" cy="286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flipH="1">
              <a:off x="2999656" y="2698901"/>
              <a:ext cx="207024" cy="345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2198203" y="145742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73805" y="205174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973962" y="208575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84559" y="26592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180566" y="26893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734781" y="267111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12609" y="1537777"/>
            <a:ext cx="2088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루트 노드가 삭제되고 완전 이진 트리의 형태를 유지 해야 하므로 마지막 노드를 루트 노드로 이동</a:t>
            </a:r>
            <a:endParaRPr lang="ko-KR" altLang="en-US" sz="1400" dirty="0"/>
          </a:p>
        </p:txBody>
      </p:sp>
      <p:cxnSp>
        <p:nvCxnSpPr>
          <p:cNvPr id="106" name="구부러진 연결선 105"/>
          <p:cNvCxnSpPr>
            <a:endCxn id="100" idx="4"/>
          </p:cNvCxnSpPr>
          <p:nvPr/>
        </p:nvCxnSpPr>
        <p:spPr>
          <a:xfrm rot="10800000">
            <a:off x="5915981" y="2093062"/>
            <a:ext cx="172725" cy="945473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11" name="그룹 110"/>
          <p:cNvGrpSpPr/>
          <p:nvPr/>
        </p:nvGrpSpPr>
        <p:grpSpPr>
          <a:xfrm>
            <a:off x="9092033" y="1216699"/>
            <a:ext cx="2520280" cy="1941762"/>
            <a:chOff x="983432" y="1457421"/>
            <a:chExt cx="2520280" cy="1941762"/>
          </a:xfrm>
        </p:grpSpPr>
        <p:sp>
          <p:nvSpPr>
            <p:cNvPr id="112" name="타원 111"/>
            <p:cNvSpPr/>
            <p:nvPr/>
          </p:nvSpPr>
          <p:spPr>
            <a:xfrm>
              <a:off x="2315580" y="1700808"/>
              <a:ext cx="432048" cy="432048"/>
            </a:xfrm>
            <a:prstGeom prst="ellipse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1559496" y="2348880"/>
              <a:ext cx="432048" cy="432048"/>
              <a:chOff x="2423592" y="2648243"/>
              <a:chExt cx="432048" cy="432048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2423592" y="2674575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ysClr val="windowText" lastClr="000000"/>
                    </a:solidFill>
                  </a:rPr>
                  <a:t>19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3071664" y="2348880"/>
              <a:ext cx="432048" cy="432048"/>
              <a:chOff x="2423592" y="2648243"/>
              <a:chExt cx="432048" cy="432048"/>
            </a:xfrm>
          </p:grpSpPr>
          <p:sp>
            <p:nvSpPr>
              <p:cNvPr id="135" name="타원 134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15</a:t>
                </a:r>
                <a:endParaRPr lang="ko-KR" altLang="en-US" dirty="0"/>
              </a:p>
            </p:txBody>
          </p:sp>
        </p:grpSp>
        <p:cxnSp>
          <p:nvCxnSpPr>
            <p:cNvPr id="115" name="직선 연결선 114"/>
            <p:cNvCxnSpPr/>
            <p:nvPr/>
          </p:nvCxnSpPr>
          <p:spPr>
            <a:xfrm flipH="1">
              <a:off x="1964541" y="2093061"/>
              <a:ext cx="405045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2693622" y="2076143"/>
              <a:ext cx="405045" cy="35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983432" y="2967135"/>
              <a:ext cx="432048" cy="432048"/>
              <a:chOff x="2423592" y="2648243"/>
              <a:chExt cx="432048" cy="432048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  <p:cxnSp>
          <p:nvCxnSpPr>
            <p:cNvPr id="118" name="직선 연결선 117"/>
            <p:cNvCxnSpPr/>
            <p:nvPr/>
          </p:nvCxnSpPr>
          <p:spPr>
            <a:xfrm flipH="1">
              <a:off x="1367964" y="2708920"/>
              <a:ext cx="236538" cy="29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그룹 118"/>
            <p:cNvGrpSpPr/>
            <p:nvPr/>
          </p:nvGrpSpPr>
          <p:grpSpPr>
            <a:xfrm>
              <a:off x="1991544" y="2967135"/>
              <a:ext cx="432048" cy="432048"/>
              <a:chOff x="2423592" y="2648243"/>
              <a:chExt cx="432048" cy="432048"/>
            </a:xfrm>
          </p:grpSpPr>
          <p:sp>
            <p:nvSpPr>
              <p:cNvPr id="131" name="타원 130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13</a:t>
                </a:r>
                <a:endParaRPr lang="ko-KR" altLang="en-US" dirty="0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2315580" y="1722809"/>
              <a:ext cx="432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10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21" name="직선 연결선 120"/>
            <p:cNvCxnSpPr/>
            <p:nvPr/>
          </p:nvCxnSpPr>
          <p:spPr>
            <a:xfrm>
              <a:off x="1914514" y="2720745"/>
              <a:ext cx="154060" cy="286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2198203" y="145742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473805" y="205174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973962" y="208575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84559" y="26592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180566" y="26893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cxnSp>
        <p:nvCxnSpPr>
          <p:cNvPr id="141" name="구부러진 연결선 140"/>
          <p:cNvCxnSpPr>
            <a:stCxn id="138" idx="1"/>
            <a:endCxn id="130" idx="1"/>
          </p:cNvCxnSpPr>
          <p:nvPr/>
        </p:nvCxnSpPr>
        <p:spPr>
          <a:xfrm rot="10800000" flipH="1">
            <a:off x="9668097" y="1666754"/>
            <a:ext cx="756084" cy="652403"/>
          </a:xfrm>
          <a:prstGeom prst="curvedConnector3">
            <a:avLst>
              <a:gd name="adj1" fmla="val -3275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2456501" y="3645024"/>
            <a:ext cx="2520280" cy="1941762"/>
            <a:chOff x="983432" y="1457421"/>
            <a:chExt cx="2520280" cy="1941762"/>
          </a:xfrm>
        </p:grpSpPr>
        <p:grpSp>
          <p:nvGrpSpPr>
            <p:cNvPr id="144" name="그룹 143"/>
            <p:cNvGrpSpPr/>
            <p:nvPr/>
          </p:nvGrpSpPr>
          <p:grpSpPr>
            <a:xfrm>
              <a:off x="2315580" y="1700808"/>
              <a:ext cx="432048" cy="432048"/>
              <a:chOff x="2326718" y="1700808"/>
              <a:chExt cx="432048" cy="432048"/>
            </a:xfrm>
          </p:grpSpPr>
          <p:sp>
            <p:nvSpPr>
              <p:cNvPr id="171" name="타원 170"/>
              <p:cNvSpPr/>
              <p:nvPr/>
            </p:nvSpPr>
            <p:spPr>
              <a:xfrm>
                <a:off x="2326718" y="1700808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2326718" y="1716878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ysClr val="windowText" lastClr="000000"/>
                    </a:solidFill>
                  </a:rPr>
                  <a:t>19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1559496" y="2348880"/>
              <a:ext cx="432048" cy="432048"/>
              <a:chOff x="2423592" y="2648243"/>
              <a:chExt cx="432048" cy="432048"/>
            </a:xfrm>
          </p:grpSpPr>
          <p:sp>
            <p:nvSpPr>
              <p:cNvPr id="169" name="타원 168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2423592" y="2683363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ysClr val="windowText" lastClr="000000"/>
                    </a:solidFill>
                  </a:rPr>
                  <a:t>10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3071664" y="2348880"/>
              <a:ext cx="432048" cy="432048"/>
              <a:chOff x="2423592" y="2648243"/>
              <a:chExt cx="432048" cy="432048"/>
            </a:xfrm>
          </p:grpSpPr>
          <p:sp>
            <p:nvSpPr>
              <p:cNvPr id="167" name="타원 166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15</a:t>
                </a:r>
                <a:endParaRPr lang="ko-KR" altLang="en-US" dirty="0"/>
              </a:p>
            </p:txBody>
          </p:sp>
        </p:grpSp>
        <p:cxnSp>
          <p:nvCxnSpPr>
            <p:cNvPr id="147" name="직선 연결선 146"/>
            <p:cNvCxnSpPr/>
            <p:nvPr/>
          </p:nvCxnSpPr>
          <p:spPr>
            <a:xfrm flipH="1">
              <a:off x="1964541" y="2093061"/>
              <a:ext cx="405045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2693622" y="2076143"/>
              <a:ext cx="405045" cy="35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그룹 148"/>
            <p:cNvGrpSpPr/>
            <p:nvPr/>
          </p:nvGrpSpPr>
          <p:grpSpPr>
            <a:xfrm>
              <a:off x="983432" y="2967135"/>
              <a:ext cx="432048" cy="432048"/>
              <a:chOff x="2423592" y="2648243"/>
              <a:chExt cx="432048" cy="432048"/>
            </a:xfrm>
          </p:grpSpPr>
          <p:sp>
            <p:nvSpPr>
              <p:cNvPr id="165" name="타원 164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  <p:cxnSp>
          <p:nvCxnSpPr>
            <p:cNvPr id="150" name="직선 연결선 149"/>
            <p:cNvCxnSpPr/>
            <p:nvPr/>
          </p:nvCxnSpPr>
          <p:spPr>
            <a:xfrm flipH="1">
              <a:off x="1367964" y="2708920"/>
              <a:ext cx="236538" cy="29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그룹 150"/>
            <p:cNvGrpSpPr/>
            <p:nvPr/>
          </p:nvGrpSpPr>
          <p:grpSpPr>
            <a:xfrm>
              <a:off x="1991544" y="2967135"/>
              <a:ext cx="432048" cy="432048"/>
              <a:chOff x="2423592" y="2648243"/>
              <a:chExt cx="432048" cy="432048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13</a:t>
                </a:r>
                <a:endParaRPr lang="ko-KR" altLang="en-US" dirty="0"/>
              </a:p>
            </p:txBody>
          </p:sp>
        </p:grpSp>
        <p:cxnSp>
          <p:nvCxnSpPr>
            <p:cNvPr id="153" name="직선 연결선 152"/>
            <p:cNvCxnSpPr/>
            <p:nvPr/>
          </p:nvCxnSpPr>
          <p:spPr>
            <a:xfrm>
              <a:off x="1914514" y="2720745"/>
              <a:ext cx="154060" cy="286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2198203" y="145742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473805" y="205174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973962" y="208575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84559" y="26592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180566" y="26893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3225205" y="2204864"/>
            <a:ext cx="103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히프</a:t>
            </a:r>
            <a:r>
              <a:rPr lang="ko-KR" altLang="en-US" sz="1400" dirty="0" smtClean="0"/>
              <a:t> 삭제</a:t>
            </a:r>
            <a:endParaRPr lang="ko-KR" altLang="en-US" sz="1400" dirty="0"/>
          </a:p>
        </p:txBody>
      </p:sp>
      <p:cxnSp>
        <p:nvCxnSpPr>
          <p:cNvPr id="176" name="직선 화살표 연결선 175"/>
          <p:cNvCxnSpPr/>
          <p:nvPr/>
        </p:nvCxnSpPr>
        <p:spPr>
          <a:xfrm>
            <a:off x="3266265" y="2556285"/>
            <a:ext cx="990110" cy="95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/>
          <p:nvPr/>
        </p:nvCxnSpPr>
        <p:spPr>
          <a:xfrm>
            <a:off x="7122114" y="2546772"/>
            <a:ext cx="18756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600115" y="3811178"/>
            <a:ext cx="2061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임시로 </a:t>
            </a:r>
            <a:r>
              <a:rPr lang="ko-KR" altLang="en-US" sz="1400" dirty="0"/>
              <a:t>옮긴 루트와 왼쪽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노드의 값을 비교 하여 큰 값으로 자리 바꿈</a:t>
            </a:r>
            <a:endParaRPr lang="en-US" altLang="ko-KR" sz="1400" dirty="0"/>
          </a:p>
        </p:txBody>
      </p:sp>
      <p:cxnSp>
        <p:nvCxnSpPr>
          <p:cNvPr id="181" name="직선 화살표 연결선 180"/>
          <p:cNvCxnSpPr/>
          <p:nvPr/>
        </p:nvCxnSpPr>
        <p:spPr>
          <a:xfrm>
            <a:off x="692821" y="4787932"/>
            <a:ext cx="18756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111851" y="3993964"/>
            <a:ext cx="2061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임시로 이동된 값과 왼쪽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오른쪽 노드의 값을 비교</a:t>
            </a:r>
            <a:r>
              <a:rPr lang="en-US" altLang="ko-KR" sz="1400" dirty="0" smtClean="0"/>
              <a:t>…</a:t>
            </a:r>
            <a:endParaRPr lang="en-US" altLang="ko-KR" sz="1400" dirty="0"/>
          </a:p>
        </p:txBody>
      </p:sp>
      <p:grpSp>
        <p:nvGrpSpPr>
          <p:cNvPr id="183" name="그룹 182"/>
          <p:cNvGrpSpPr/>
          <p:nvPr/>
        </p:nvGrpSpPr>
        <p:grpSpPr>
          <a:xfrm>
            <a:off x="7656895" y="3817051"/>
            <a:ext cx="2520280" cy="1941762"/>
            <a:chOff x="983432" y="1457421"/>
            <a:chExt cx="2520280" cy="1941762"/>
          </a:xfrm>
        </p:grpSpPr>
        <p:grpSp>
          <p:nvGrpSpPr>
            <p:cNvPr id="184" name="그룹 183"/>
            <p:cNvGrpSpPr/>
            <p:nvPr/>
          </p:nvGrpSpPr>
          <p:grpSpPr>
            <a:xfrm>
              <a:off x="2315580" y="1700808"/>
              <a:ext cx="432048" cy="432048"/>
              <a:chOff x="2326718" y="1700808"/>
              <a:chExt cx="432048" cy="432048"/>
            </a:xfrm>
          </p:grpSpPr>
          <p:sp>
            <p:nvSpPr>
              <p:cNvPr id="206" name="타원 205"/>
              <p:cNvSpPr/>
              <p:nvPr/>
            </p:nvSpPr>
            <p:spPr>
              <a:xfrm>
                <a:off x="2326718" y="1700808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2326718" y="1716878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ysClr val="windowText" lastClr="000000"/>
                    </a:solidFill>
                  </a:rPr>
                  <a:t>19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85" name="그룹 184"/>
            <p:cNvGrpSpPr/>
            <p:nvPr/>
          </p:nvGrpSpPr>
          <p:grpSpPr>
            <a:xfrm>
              <a:off x="1559496" y="2348880"/>
              <a:ext cx="432048" cy="432048"/>
              <a:chOff x="2423592" y="2648243"/>
              <a:chExt cx="432048" cy="432048"/>
            </a:xfrm>
          </p:grpSpPr>
          <p:sp>
            <p:nvSpPr>
              <p:cNvPr id="204" name="타원 203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2423592" y="2674707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13</a:t>
                </a:r>
                <a:endParaRPr lang="ko-KR" altLang="en-US" dirty="0"/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3071664" y="2348880"/>
              <a:ext cx="432048" cy="432048"/>
              <a:chOff x="2423592" y="2648243"/>
              <a:chExt cx="432048" cy="432048"/>
            </a:xfrm>
          </p:grpSpPr>
          <p:sp>
            <p:nvSpPr>
              <p:cNvPr id="202" name="타원 201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15</a:t>
                </a:r>
                <a:endParaRPr lang="ko-KR" altLang="en-US" dirty="0"/>
              </a:p>
            </p:txBody>
          </p:sp>
        </p:grpSp>
        <p:cxnSp>
          <p:nvCxnSpPr>
            <p:cNvPr id="187" name="직선 연결선 186"/>
            <p:cNvCxnSpPr/>
            <p:nvPr/>
          </p:nvCxnSpPr>
          <p:spPr>
            <a:xfrm flipH="1">
              <a:off x="1964541" y="2093061"/>
              <a:ext cx="405045" cy="324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2693622" y="2076143"/>
              <a:ext cx="405045" cy="3524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그룹 188"/>
            <p:cNvGrpSpPr/>
            <p:nvPr/>
          </p:nvGrpSpPr>
          <p:grpSpPr>
            <a:xfrm>
              <a:off x="983432" y="2967135"/>
              <a:ext cx="432048" cy="432048"/>
              <a:chOff x="2423592" y="2648243"/>
              <a:chExt cx="432048" cy="432048"/>
            </a:xfrm>
          </p:grpSpPr>
          <p:sp>
            <p:nvSpPr>
              <p:cNvPr id="200" name="타원 199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423592" y="2671164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8</a:t>
                </a:r>
                <a:endParaRPr lang="ko-KR" altLang="en-US" dirty="0"/>
              </a:p>
            </p:txBody>
          </p:sp>
        </p:grpSp>
        <p:cxnSp>
          <p:nvCxnSpPr>
            <p:cNvPr id="190" name="직선 연결선 189"/>
            <p:cNvCxnSpPr/>
            <p:nvPr/>
          </p:nvCxnSpPr>
          <p:spPr>
            <a:xfrm flipH="1">
              <a:off x="1367964" y="2708920"/>
              <a:ext cx="236538" cy="29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그룹 190"/>
            <p:cNvGrpSpPr/>
            <p:nvPr/>
          </p:nvGrpSpPr>
          <p:grpSpPr>
            <a:xfrm>
              <a:off x="1991544" y="2967135"/>
              <a:ext cx="432048" cy="432048"/>
              <a:chOff x="2423592" y="2648243"/>
              <a:chExt cx="432048" cy="432048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2423592" y="2648243"/>
                <a:ext cx="432048" cy="43204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2423592" y="2681282"/>
                <a:ext cx="432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ysClr val="windowText" lastClr="000000"/>
                    </a:solidFill>
                  </a:rPr>
                  <a:t>10</a:t>
                </a:r>
                <a:endParaRPr lang="ko-KR" alt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92" name="직선 연결선 191"/>
            <p:cNvCxnSpPr/>
            <p:nvPr/>
          </p:nvCxnSpPr>
          <p:spPr>
            <a:xfrm>
              <a:off x="1914514" y="2720745"/>
              <a:ext cx="154060" cy="286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/>
            <p:cNvSpPr txBox="1"/>
            <p:nvPr/>
          </p:nvSpPr>
          <p:spPr>
            <a:xfrm>
              <a:off x="2198203" y="145742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473805" y="205174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2973962" y="208575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84559" y="26592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2180566" y="268936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  <p:cxnSp>
        <p:nvCxnSpPr>
          <p:cNvPr id="208" name="직선 화살표 연결선 207"/>
          <p:cNvCxnSpPr/>
          <p:nvPr/>
        </p:nvCxnSpPr>
        <p:spPr>
          <a:xfrm>
            <a:off x="5214060" y="4765285"/>
            <a:ext cx="18756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9" name="구부러진 연결선 208"/>
          <p:cNvCxnSpPr>
            <a:stCxn id="163" idx="6"/>
            <a:endCxn id="169" idx="6"/>
          </p:cNvCxnSpPr>
          <p:nvPr/>
        </p:nvCxnSpPr>
        <p:spPr>
          <a:xfrm flipH="1" flipV="1">
            <a:off x="3464613" y="4752507"/>
            <a:ext cx="432048" cy="618255"/>
          </a:xfrm>
          <a:prstGeom prst="curvedConnector3">
            <a:avLst>
              <a:gd name="adj1" fmla="val -5952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9119178" y="5651072"/>
            <a:ext cx="206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[</a:t>
            </a:r>
            <a:r>
              <a:rPr lang="ko-KR" altLang="en-US" b="1" dirty="0" smtClean="0">
                <a:solidFill>
                  <a:srgbClr val="FFFF00"/>
                </a:solidFill>
              </a:rPr>
              <a:t>자리 확정</a:t>
            </a:r>
            <a:r>
              <a:rPr lang="en-US" altLang="ko-KR" b="1" dirty="0" smtClean="0">
                <a:solidFill>
                  <a:srgbClr val="FFFF00"/>
                </a:solidFill>
              </a:rPr>
              <a:t>]</a:t>
            </a:r>
            <a:endParaRPr lang="en-US" altLang="ko-KR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9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삽입 연산 예제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         </a:t>
            </a:r>
            <a:r>
              <a:rPr lang="ko-KR" altLang="en-US" sz="1600" dirty="0" smtClean="0"/>
              <a:t>■  </a:t>
            </a:r>
            <a:r>
              <a:rPr lang="en-US" altLang="ko-KR" sz="1600" dirty="0" smtClean="0"/>
              <a:t>31 </a:t>
            </a:r>
            <a:r>
              <a:rPr lang="ko-KR" altLang="en-US" sz="1600" dirty="0" smtClean="0"/>
              <a:t>값을 삽입 연산 수행                                                                                  ■  </a:t>
            </a:r>
            <a:r>
              <a:rPr lang="en-US" altLang="ko-KR" sz="1600" dirty="0" smtClean="0"/>
              <a:t>11 </a:t>
            </a:r>
            <a:r>
              <a:rPr lang="ko-KR" altLang="en-US" sz="1600" dirty="0" smtClean="0"/>
              <a:t>을 삽입 연산 수행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88840"/>
            <a:ext cx="4843445" cy="31683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988840"/>
            <a:ext cx="466254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히프의</a:t>
            </a:r>
            <a:r>
              <a:rPr lang="ko-KR" altLang="en-US" sz="1600" dirty="0" smtClean="0"/>
              <a:t> 삭제 연산 예제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         </a:t>
            </a:r>
            <a:r>
              <a:rPr lang="ko-KR" altLang="en-US" sz="1600" dirty="0" smtClean="0"/>
              <a:t>■   삭제 연산 수행                                                                                              ■  삭제 연산 수행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히프의</a:t>
            </a:r>
            <a:r>
              <a:rPr lang="ko-KR" altLang="en-US" b="1" dirty="0" smtClean="0">
                <a:solidFill>
                  <a:schemeClr val="bg1"/>
                </a:solidFill>
              </a:rPr>
              <a:t> 개념과 연산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88840"/>
            <a:ext cx="4843445" cy="316835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988840"/>
            <a:ext cx="4662549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개념과 구조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모든 노드는 왼쪽 자식 노드를 루트로 하는 왼쪽 서브 트리와 오른쪽 자식 노드를 루트로 하는 오른쪽 서브 트리를 갖는다</a:t>
            </a:r>
            <a:r>
              <a:rPr lang="en-US" altLang="ko-KR" sz="1600" dirty="0" smtClean="0"/>
              <a:t>.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트리는 부모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자식 관계가 하위 레벨에서도 순환적으로 반복되는 계층 구조이므로 이진 트리의 각 서브 트리 역시 모두 이진 </a:t>
            </a:r>
            <a:r>
              <a:rPr lang="ko-KR" altLang="en-US" sz="1600" dirty="0" smtClean="0"/>
              <a:t>트리 여야 </a:t>
            </a:r>
            <a:r>
              <a:rPr lang="ko-KR" altLang="en-US" sz="1600" dirty="0" smtClean="0"/>
              <a:t>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708920"/>
            <a:ext cx="6470506" cy="37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0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56640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개념과 구조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일반 트리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이진 트리 변환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556792"/>
            <a:ext cx="5328592" cy="4880231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 rot="1373009">
            <a:off x="7554168" y="1799011"/>
            <a:ext cx="3839634" cy="2688796"/>
            <a:chOff x="7368934" y="1916832"/>
            <a:chExt cx="3839634" cy="2688796"/>
          </a:xfrm>
        </p:grpSpPr>
        <p:sp>
          <p:nvSpPr>
            <p:cNvPr id="3" name="타원 2"/>
            <p:cNvSpPr/>
            <p:nvPr/>
          </p:nvSpPr>
          <p:spPr>
            <a:xfrm>
              <a:off x="8904312" y="1916832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951862" y="2837622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8904934" y="2996952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7368934" y="3894750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950081" y="3183302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8184232" y="4029502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632504" y="4029564"/>
              <a:ext cx="576064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>
              <a:stCxn id="3" idx="3"/>
              <a:endCxn id="6" idx="7"/>
            </p:cNvCxnSpPr>
            <p:nvPr/>
          </p:nvCxnSpPr>
          <p:spPr>
            <a:xfrm rot="20226991" flipH="1">
              <a:off x="8365183" y="2534724"/>
              <a:ext cx="701871" cy="261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3"/>
              <a:endCxn id="8" idx="0"/>
            </p:cNvCxnSpPr>
            <p:nvPr/>
          </p:nvCxnSpPr>
          <p:spPr>
            <a:xfrm rot="20226991" flipH="1">
              <a:off x="7561955" y="3425312"/>
              <a:ext cx="569281" cy="3734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9" idx="5"/>
              <a:endCxn id="11" idx="0"/>
            </p:cNvCxnSpPr>
            <p:nvPr/>
          </p:nvCxnSpPr>
          <p:spPr>
            <a:xfrm rot="20226991">
              <a:off x="10529558" y="3595871"/>
              <a:ext cx="303202" cy="512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6" idx="6"/>
              <a:endCxn id="7" idx="2"/>
            </p:cNvCxnSpPr>
            <p:nvPr/>
          </p:nvCxnSpPr>
          <p:spPr>
            <a:xfrm rot="20226991">
              <a:off x="8573739" y="3058622"/>
              <a:ext cx="285381" cy="293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7" idx="6"/>
              <a:endCxn id="9" idx="2"/>
            </p:cNvCxnSpPr>
            <p:nvPr/>
          </p:nvCxnSpPr>
          <p:spPr>
            <a:xfrm rot="20226991">
              <a:off x="9535689" y="3201114"/>
              <a:ext cx="359701" cy="3540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8" idx="6"/>
              <a:endCxn id="10" idx="2"/>
            </p:cNvCxnSpPr>
            <p:nvPr/>
          </p:nvCxnSpPr>
          <p:spPr>
            <a:xfrm rot="20226991">
              <a:off x="7980611" y="4141571"/>
              <a:ext cx="168007" cy="2171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33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추상 </a:t>
            </a:r>
            <a:r>
              <a:rPr lang="ko-KR" altLang="en-US" sz="1600" dirty="0" err="1" smtClean="0"/>
              <a:t>자료형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p339 [ADT 7-1]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추상자료형에 따라 만들어진 이진 트리의 특징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노드가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개인 이진 트리는 항상 간선이 </a:t>
            </a:r>
            <a:r>
              <a:rPr lang="en-US" altLang="ko-KR" sz="1600" dirty="0" smtClean="0"/>
              <a:t>n-1 </a:t>
            </a:r>
            <a:r>
              <a:rPr lang="ko-KR" altLang="en-US" sz="1600" dirty="0" smtClean="0"/>
              <a:t>개 이다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높이가 </a:t>
            </a:r>
            <a:r>
              <a:rPr lang="en-US" altLang="ko-KR" sz="1600" dirty="0" smtClean="0"/>
              <a:t>h</a:t>
            </a:r>
            <a:r>
              <a:rPr lang="ko-KR" altLang="en-US" sz="1600" dirty="0" smtClean="0"/>
              <a:t>인 이진 트리가 가질 수 있는 노드 개수는 최소</a:t>
            </a:r>
            <a:r>
              <a:rPr lang="en-US" altLang="ko-KR" sz="1600" dirty="0" smtClean="0"/>
              <a:t>(h+1)</a:t>
            </a:r>
            <a:r>
              <a:rPr lang="ko-KR" altLang="en-US" sz="1600" dirty="0" smtClean="0"/>
              <a:t>개 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최대 </a:t>
            </a:r>
            <a:r>
              <a:rPr lang="en-US" altLang="ko-KR" sz="1600" dirty="0" smtClean="0"/>
              <a:t>(2</a:t>
            </a:r>
            <a:r>
              <a:rPr lang="en-US" altLang="ko-KR" sz="1600" baseline="30000" dirty="0" smtClean="0"/>
              <a:t>h+1</a:t>
            </a:r>
            <a:r>
              <a:rPr lang="en-US" altLang="ko-KR" sz="1600" dirty="0" smtClean="0"/>
              <a:t> – 1)</a:t>
            </a:r>
            <a:r>
              <a:rPr lang="ko-KR" altLang="en-US" sz="1600" dirty="0" smtClean="0"/>
              <a:t>개 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780928"/>
            <a:ext cx="754564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3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3236" y="692696"/>
            <a:ext cx="11413404" cy="5904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이진 트리의 종류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포화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모든 레벨에 노드가 꽉 차 있는 트리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높이가 </a:t>
            </a:r>
            <a:r>
              <a:rPr lang="en-US" altLang="ko-KR" sz="1600" dirty="0" smtClean="0"/>
              <a:t>h</a:t>
            </a:r>
            <a:r>
              <a:rPr lang="ko-KR" altLang="en-US" sz="1600" dirty="0" smtClean="0"/>
              <a:t>일 때 노드가 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2</a:t>
            </a:r>
            <a:r>
              <a:rPr lang="en-US" altLang="ko-KR" sz="1600" baseline="30000" dirty="0"/>
              <a:t>h+1</a:t>
            </a:r>
            <a:r>
              <a:rPr lang="en-US" altLang="ko-KR" sz="1600" dirty="0"/>
              <a:t> – </a:t>
            </a:r>
            <a:r>
              <a:rPr lang="en-US" altLang="ko-KR" sz="1600" dirty="0" smtClean="0"/>
              <a:t>1)</a:t>
            </a:r>
            <a:r>
              <a:rPr lang="ko-KR" altLang="en-US" sz="1600" dirty="0" smtClean="0"/>
              <a:t>개로 최대 노드 수를 갖는다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포화 이진 트리의 노드는 위치에 따라 일정한 노드 번호를 붙일 수 있다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루트 노드를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번으로 하고 하위 레벨로 내려가면서 왼쪽에서 오른쪽으로 </a:t>
            </a:r>
            <a:r>
              <a:rPr lang="en-US" altLang="ko-KR" sz="1600" dirty="0" smtClean="0"/>
              <a:t>(2</a:t>
            </a:r>
            <a:r>
              <a:rPr lang="en-US" altLang="ko-KR" sz="1600" baseline="30000" dirty="0" smtClean="0"/>
              <a:t>h+1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– </a:t>
            </a:r>
            <a:r>
              <a:rPr lang="en-US" altLang="ko-KR" sz="1600" dirty="0" smtClean="0"/>
              <a:t>1)</a:t>
            </a:r>
            <a:r>
              <a:rPr lang="ko-KR" altLang="en-US" sz="1600" dirty="0" smtClean="0"/>
              <a:t>번 까지 번호를 붙인다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완전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높이가 </a:t>
            </a:r>
            <a:r>
              <a:rPr lang="en-US" altLang="ko-KR" sz="1600" dirty="0" smtClean="0"/>
              <a:t>h</a:t>
            </a:r>
            <a:r>
              <a:rPr lang="ko-KR" altLang="en-US" sz="1600" dirty="0" smtClean="0"/>
              <a:t>이고 노드 수가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 일 때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, n &lt;2</a:t>
            </a:r>
            <a:r>
              <a:rPr lang="en-US" altLang="ko-KR" sz="1600" baseline="30000" dirty="0" smtClean="0"/>
              <a:t>h+1</a:t>
            </a:r>
            <a:r>
              <a:rPr lang="en-US" altLang="ko-KR" sz="1600" dirty="0" smtClean="0"/>
              <a:t> – 1 ), </a:t>
            </a:r>
            <a:r>
              <a:rPr lang="ko-KR" altLang="en-US" sz="1600" dirty="0" smtClean="0"/>
              <a:t>노드 위치가 포화 이진 트리에서의 노드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번부터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번까지의 위치와 완전히 일치하는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완전 이진 트리에서는 </a:t>
            </a:r>
            <a:r>
              <a:rPr lang="en-US" altLang="ko-KR" sz="1600" dirty="0" smtClean="0"/>
              <a:t>(n+1)</a:t>
            </a:r>
            <a:r>
              <a:rPr lang="ko-KR" altLang="en-US" sz="1600" dirty="0" smtClean="0"/>
              <a:t>번 부터 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2</a:t>
            </a:r>
            <a:r>
              <a:rPr lang="en-US" altLang="ko-KR" sz="1600" baseline="30000" dirty="0"/>
              <a:t>h+1</a:t>
            </a:r>
            <a:r>
              <a:rPr lang="en-US" altLang="ko-KR" sz="1600" dirty="0"/>
              <a:t> – </a:t>
            </a:r>
            <a:r>
              <a:rPr lang="en-US" altLang="ko-KR" sz="1600" dirty="0" smtClean="0"/>
              <a:t>1)</a:t>
            </a:r>
            <a:r>
              <a:rPr lang="ko-KR" altLang="en-US" sz="1600" dirty="0" smtClean="0"/>
              <a:t>번 까지 노드는 모두 공백 노드가 된다</a:t>
            </a:r>
            <a:r>
              <a:rPr lang="en-US" altLang="ko-KR" sz="16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편향 이진 트리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높이가 </a:t>
            </a:r>
            <a:r>
              <a:rPr lang="en-US" altLang="ko-KR" sz="1600" dirty="0"/>
              <a:t>h</a:t>
            </a:r>
            <a:r>
              <a:rPr lang="ko-KR" altLang="en-US" sz="1600" dirty="0"/>
              <a:t>일 때 </a:t>
            </a:r>
            <a:r>
              <a:rPr lang="en-US" altLang="ko-KR" sz="1600" dirty="0"/>
              <a:t>h+1</a:t>
            </a:r>
            <a:r>
              <a:rPr lang="ko-KR" altLang="en-US" sz="1600" dirty="0"/>
              <a:t>개의 노드를 </a:t>
            </a:r>
            <a:r>
              <a:rPr lang="ko-KR" altLang="en-US" sz="1600" dirty="0" smtClean="0"/>
              <a:t>가지면서</a:t>
            </a:r>
            <a:r>
              <a:rPr lang="en-US" altLang="ko-KR" sz="1600" dirty="0" smtClean="0"/>
              <a:t>, 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트리가 왼쪽이나 오른쪽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한 방향으로 서브 트리를 가지고 있는 트리</a:t>
            </a:r>
            <a:endParaRPr lang="en-US" altLang="ko-KR" sz="1600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7368" y="188640"/>
            <a:ext cx="11449272" cy="468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이진 트리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70" y="4365104"/>
            <a:ext cx="3125749" cy="22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기술 컴퓨터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71_TF02901026_TF02901026.potx" id="{2203E5E0-3982-4970-BA82-A58D8043B518}" vid="{3C2F52B7-6A4C-491E-8D8F-92BEBBC3C2D9}"/>
    </a:ext>
  </a:extLst>
</a:theme>
</file>

<file path=ppt/theme/theme2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2006/documentManagement/types"/>
    <ds:schemaRef ds:uri="4873beb7-5857-4685-be1f-d57550cc96cc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비즈니스 기술 회로 기판 디자인 프레젠테이션(와이드스크린)</Template>
  <TotalTime>0</TotalTime>
  <Words>3624</Words>
  <Application>Microsoft Office PowerPoint</Application>
  <PresentationFormat>와이드스크린</PresentationFormat>
  <Paragraphs>578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HY중고딕</vt:lpstr>
      <vt:lpstr>malgun gothic</vt:lpstr>
      <vt:lpstr>Arial</vt:lpstr>
      <vt:lpstr>Candara</vt:lpstr>
      <vt:lpstr>Consolas</vt:lpstr>
      <vt:lpstr>Wingdings</vt:lpstr>
      <vt:lpstr>기술 컴퓨터 16x9</vt:lpstr>
      <vt:lpstr>Data  Structures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2021-07-27T02:03:02Z</dcterms:created>
  <dcterms:modified xsi:type="dcterms:W3CDTF">2021-11-03T07:39:49Z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